
<file path=[Content_Types].xml><?xml version="1.0" encoding="utf-8"?>
<Types xmlns="http://schemas.openxmlformats.org/package/2006/content-types">
  <Default Extension="xml" ContentType="application/xml"/>
  <Default Extension="wmf" ContentType="image/x-wmf"/>
  <Default Extension="jpeg" ContentType="image/jpeg"/>
  <Default Extension="jpg" ContentType="image/jpeg"/>
  <Default Extension="rels" ContentType="application/vnd.openxmlformats-package.relationships+xml"/>
  <Default Extension="tif" ContentType="image/tif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83" r:id="rId1"/>
  </p:sldMasterIdLst>
  <p:notesMasterIdLst>
    <p:notesMasterId r:id="rId36"/>
  </p:notesMasterIdLst>
  <p:sldIdLst>
    <p:sldId id="256" r:id="rId2"/>
    <p:sldId id="528" r:id="rId3"/>
    <p:sldId id="530" r:id="rId4"/>
    <p:sldId id="533" r:id="rId5"/>
    <p:sldId id="534" r:id="rId6"/>
    <p:sldId id="535" r:id="rId7"/>
    <p:sldId id="536" r:id="rId8"/>
    <p:sldId id="537" r:id="rId9"/>
    <p:sldId id="538" r:id="rId10"/>
    <p:sldId id="541" r:id="rId11"/>
    <p:sldId id="540" r:id="rId12"/>
    <p:sldId id="539" r:id="rId13"/>
    <p:sldId id="542" r:id="rId14"/>
    <p:sldId id="543" r:id="rId15"/>
    <p:sldId id="544" r:id="rId16"/>
    <p:sldId id="532" r:id="rId17"/>
    <p:sldId id="545" r:id="rId18"/>
    <p:sldId id="510" r:id="rId19"/>
    <p:sldId id="512" r:id="rId20"/>
    <p:sldId id="509" r:id="rId21"/>
    <p:sldId id="511" r:id="rId22"/>
    <p:sldId id="513" r:id="rId23"/>
    <p:sldId id="547" r:id="rId24"/>
    <p:sldId id="546" r:id="rId25"/>
    <p:sldId id="430" r:id="rId26"/>
    <p:sldId id="431" r:id="rId27"/>
    <p:sldId id="432" r:id="rId28"/>
    <p:sldId id="425" r:id="rId29"/>
    <p:sldId id="433" r:id="rId30"/>
    <p:sldId id="549" r:id="rId31"/>
    <p:sldId id="531" r:id="rId32"/>
    <p:sldId id="548" r:id="rId33"/>
    <p:sldId id="490" r:id="rId34"/>
    <p:sldId id="483" r:id="rId35"/>
  </p:sldIdLst>
  <p:sldSz cx="9144000" cy="6858000" type="screen4x3"/>
  <p:notesSz cx="6858000" cy="9144000"/>
  <p:defaultTextStyle>
    <a:defPPr>
      <a:defRPr lang="en-US"/>
    </a:defPPr>
    <a:lvl1pPr algn="l" rtl="0" eaLnBrk="0" fontAlgn="base" hangingPunct="0">
      <a:spcBef>
        <a:spcPct val="0"/>
      </a:spcBef>
      <a:spcAft>
        <a:spcPct val="0"/>
      </a:spcAft>
      <a:defRPr sz="2400" kern="1200">
        <a:solidFill>
          <a:schemeClr val="tx1"/>
        </a:solidFill>
        <a:latin typeface="Gill Sans MT" charset="0"/>
        <a:ea typeface="ＭＳ Ｐゴシック" charset="-128"/>
        <a:cs typeface="+mn-cs"/>
      </a:defRPr>
    </a:lvl1pPr>
    <a:lvl2pPr marL="457200" algn="l" rtl="0" eaLnBrk="0" fontAlgn="base" hangingPunct="0">
      <a:spcBef>
        <a:spcPct val="0"/>
      </a:spcBef>
      <a:spcAft>
        <a:spcPct val="0"/>
      </a:spcAft>
      <a:defRPr sz="2400" kern="1200">
        <a:solidFill>
          <a:schemeClr val="tx1"/>
        </a:solidFill>
        <a:latin typeface="Gill Sans MT" charset="0"/>
        <a:ea typeface="ＭＳ Ｐゴシック" charset="-128"/>
        <a:cs typeface="+mn-cs"/>
      </a:defRPr>
    </a:lvl2pPr>
    <a:lvl3pPr marL="914400" algn="l" rtl="0" eaLnBrk="0" fontAlgn="base" hangingPunct="0">
      <a:spcBef>
        <a:spcPct val="0"/>
      </a:spcBef>
      <a:spcAft>
        <a:spcPct val="0"/>
      </a:spcAft>
      <a:defRPr sz="2400" kern="1200">
        <a:solidFill>
          <a:schemeClr val="tx1"/>
        </a:solidFill>
        <a:latin typeface="Gill Sans MT" charset="0"/>
        <a:ea typeface="ＭＳ Ｐゴシック" charset="-128"/>
        <a:cs typeface="+mn-cs"/>
      </a:defRPr>
    </a:lvl3pPr>
    <a:lvl4pPr marL="1371600" algn="l" rtl="0" eaLnBrk="0" fontAlgn="base" hangingPunct="0">
      <a:spcBef>
        <a:spcPct val="0"/>
      </a:spcBef>
      <a:spcAft>
        <a:spcPct val="0"/>
      </a:spcAft>
      <a:defRPr sz="2400" kern="1200">
        <a:solidFill>
          <a:schemeClr val="tx1"/>
        </a:solidFill>
        <a:latin typeface="Gill Sans MT" charset="0"/>
        <a:ea typeface="ＭＳ Ｐゴシック" charset="-128"/>
        <a:cs typeface="+mn-cs"/>
      </a:defRPr>
    </a:lvl4pPr>
    <a:lvl5pPr marL="1828800" algn="l" rtl="0" eaLnBrk="0" fontAlgn="base" hangingPunct="0">
      <a:spcBef>
        <a:spcPct val="0"/>
      </a:spcBef>
      <a:spcAft>
        <a:spcPct val="0"/>
      </a:spcAft>
      <a:defRPr sz="2400" kern="1200">
        <a:solidFill>
          <a:schemeClr val="tx1"/>
        </a:solidFill>
        <a:latin typeface="Gill Sans MT" charset="0"/>
        <a:ea typeface="ＭＳ Ｐゴシック" charset="-128"/>
        <a:cs typeface="+mn-cs"/>
      </a:defRPr>
    </a:lvl5pPr>
    <a:lvl6pPr marL="2286000" algn="l" defTabSz="914400" rtl="0" eaLnBrk="1" latinLnBrk="0" hangingPunct="1">
      <a:defRPr sz="2400" kern="1200">
        <a:solidFill>
          <a:schemeClr val="tx1"/>
        </a:solidFill>
        <a:latin typeface="Gill Sans MT" charset="0"/>
        <a:ea typeface="ＭＳ Ｐゴシック" charset="-128"/>
        <a:cs typeface="+mn-cs"/>
      </a:defRPr>
    </a:lvl6pPr>
    <a:lvl7pPr marL="2743200" algn="l" defTabSz="914400" rtl="0" eaLnBrk="1" latinLnBrk="0" hangingPunct="1">
      <a:defRPr sz="2400" kern="1200">
        <a:solidFill>
          <a:schemeClr val="tx1"/>
        </a:solidFill>
        <a:latin typeface="Gill Sans MT" charset="0"/>
        <a:ea typeface="ＭＳ Ｐゴシック" charset="-128"/>
        <a:cs typeface="+mn-cs"/>
      </a:defRPr>
    </a:lvl7pPr>
    <a:lvl8pPr marL="3200400" algn="l" defTabSz="914400" rtl="0" eaLnBrk="1" latinLnBrk="0" hangingPunct="1">
      <a:defRPr sz="2400" kern="1200">
        <a:solidFill>
          <a:schemeClr val="tx1"/>
        </a:solidFill>
        <a:latin typeface="Gill Sans MT" charset="0"/>
        <a:ea typeface="ＭＳ Ｐゴシック" charset="-128"/>
        <a:cs typeface="+mn-cs"/>
      </a:defRPr>
    </a:lvl8pPr>
    <a:lvl9pPr marL="3657600" algn="l" defTabSz="914400" rtl="0" eaLnBrk="1" latinLnBrk="0" hangingPunct="1">
      <a:defRPr sz="2400" kern="1200">
        <a:solidFill>
          <a:schemeClr val="tx1"/>
        </a:solidFill>
        <a:latin typeface="Gill Sans MT" charset="0"/>
        <a:ea typeface="ＭＳ Ｐゴシック" charset="-128"/>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AA00"/>
    <a:srgbClr val="0B2C7A"/>
    <a:srgbClr val="999999"/>
    <a:srgbClr val="FF6666"/>
    <a:srgbClr val="800040"/>
    <a:srgbClr val="5F5F5F"/>
    <a:srgbClr val="00A884"/>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102" d="100"/>
          <a:sy n="102" d="100"/>
        </p:scale>
        <p:origin x="-120" y="-31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notesMaster" Target="notesMasters/notesMaster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printerSettings" Target="printerSettings/printerSettings1.bin"/><Relationship Id="rId38" Type="http://schemas.openxmlformats.org/officeDocument/2006/relationships/presProps" Target="presProps.xml"/><Relationship Id="rId39" Type="http://schemas.openxmlformats.org/officeDocument/2006/relationships/viewProps" Target="viewProps.xml"/><Relationship Id="rId40" Type="http://schemas.openxmlformats.org/officeDocument/2006/relationships/theme" Target="theme/theme1.xml"/><Relationship Id="rId4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hdr" sz="quarter"/>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defRPr sz="1200">
                <a:cs typeface="ＭＳ Ｐゴシック" charset="-128"/>
              </a:defRPr>
            </a:lvl1pPr>
          </a:lstStyle>
          <a:p>
            <a:pPr>
              <a:defRPr/>
            </a:pPr>
            <a:endParaRPr lang="en-US"/>
          </a:p>
        </p:txBody>
      </p:sp>
      <p:sp>
        <p:nvSpPr>
          <p:cNvPr id="1027" name="Rectangle 3"/>
          <p:cNvSpPr>
            <a:spLocks noGrp="1" noChangeArrowheads="1"/>
          </p:cNvSpPr>
          <p:nvPr>
            <p:ph type="dt" idx="1"/>
          </p:nvPr>
        </p:nvSpPr>
        <p:spPr bwMode="auto">
          <a:xfrm>
            <a:off x="388620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defRPr sz="1200">
                <a:cs typeface="ＭＳ Ｐゴシック" charset="-128"/>
              </a:defRPr>
            </a:lvl1pPr>
          </a:lstStyle>
          <a:p>
            <a:pPr>
              <a:defRPr/>
            </a:pPr>
            <a:endParaRPr lang="en-US"/>
          </a:p>
        </p:txBody>
      </p:sp>
      <p:sp>
        <p:nvSpPr>
          <p:cNvPr id="1434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1029"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30"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defRPr sz="1200">
                <a:cs typeface="ＭＳ Ｐゴシック" charset="-128"/>
              </a:defRPr>
            </a:lvl1pPr>
          </a:lstStyle>
          <a:p>
            <a:pPr>
              <a:defRPr/>
            </a:pPr>
            <a:endParaRPr lang="en-US"/>
          </a:p>
        </p:txBody>
      </p:sp>
      <p:sp>
        <p:nvSpPr>
          <p:cNvPr id="1031"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defRPr sz="1200"/>
            </a:lvl1pPr>
          </a:lstStyle>
          <a:p>
            <a:fld id="{C6B58756-4A33-4A61-ABDD-8D47718807EB}" type="slidenum">
              <a:rPr lang="en-US"/>
              <a:pPr/>
              <a:t>‹#›</a:t>
            </a:fld>
            <a:endParaRPr lang="en-US"/>
          </a:p>
        </p:txBody>
      </p:sp>
    </p:spTree>
    <p:extLst>
      <p:ext uri="{BB962C8B-B14F-4D97-AF65-F5344CB8AC3E}">
        <p14:creationId xmlns:p14="http://schemas.microsoft.com/office/powerpoint/2010/main" val="331083522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Gill Sans MT" charset="0"/>
        <a:ea typeface="ＭＳ Ｐゴシック" charset="-128"/>
        <a:cs typeface="ＭＳ Ｐゴシック" charset="-128"/>
      </a:defRPr>
    </a:lvl1pPr>
    <a:lvl2pPr marL="457200" algn="l" rtl="0" eaLnBrk="0" fontAlgn="base" hangingPunct="0">
      <a:spcBef>
        <a:spcPct val="30000"/>
      </a:spcBef>
      <a:spcAft>
        <a:spcPct val="0"/>
      </a:spcAft>
      <a:defRPr sz="1200" kern="1200">
        <a:solidFill>
          <a:schemeClr val="tx1"/>
        </a:solidFill>
        <a:latin typeface="Gill Sans MT" charset="0"/>
        <a:ea typeface="ＭＳ Ｐゴシック" charset="-128"/>
        <a:cs typeface="+mn-cs"/>
      </a:defRPr>
    </a:lvl2pPr>
    <a:lvl3pPr marL="914400" algn="l" rtl="0" eaLnBrk="0" fontAlgn="base" hangingPunct="0">
      <a:spcBef>
        <a:spcPct val="30000"/>
      </a:spcBef>
      <a:spcAft>
        <a:spcPct val="0"/>
      </a:spcAft>
      <a:defRPr sz="1200" kern="1200">
        <a:solidFill>
          <a:schemeClr val="tx1"/>
        </a:solidFill>
        <a:latin typeface="Gill Sans MT" charset="0"/>
        <a:ea typeface="ＭＳ Ｐゴシック" charset="-128"/>
        <a:cs typeface="+mn-cs"/>
      </a:defRPr>
    </a:lvl3pPr>
    <a:lvl4pPr marL="1371600" algn="l" rtl="0" eaLnBrk="0" fontAlgn="base" hangingPunct="0">
      <a:spcBef>
        <a:spcPct val="30000"/>
      </a:spcBef>
      <a:spcAft>
        <a:spcPct val="0"/>
      </a:spcAft>
      <a:defRPr sz="1200" kern="1200">
        <a:solidFill>
          <a:schemeClr val="tx1"/>
        </a:solidFill>
        <a:latin typeface="Gill Sans MT" charset="0"/>
        <a:ea typeface="ＭＳ Ｐゴシック" charset="-128"/>
        <a:cs typeface="+mn-cs"/>
      </a:defRPr>
    </a:lvl4pPr>
    <a:lvl5pPr marL="1828800" algn="l" rtl="0" eaLnBrk="0" fontAlgn="base" hangingPunct="0">
      <a:spcBef>
        <a:spcPct val="30000"/>
      </a:spcBef>
      <a:spcAft>
        <a:spcPct val="0"/>
      </a:spcAft>
      <a:defRPr sz="1200" kern="1200">
        <a:solidFill>
          <a:schemeClr val="tx1"/>
        </a:solidFill>
        <a:latin typeface="Gill Sans MT" charset="0"/>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p:cNvSpPr>
            <a:spLocks noGrp="1" noChangeArrowheads="1"/>
          </p:cNvSpPr>
          <p:nvPr>
            <p:ph type="sldNum" sz="quarter" idx="5"/>
          </p:nvPr>
        </p:nvSpPr>
        <p:spPr>
          <a:noFill/>
        </p:spPr>
        <p:txBody>
          <a:bodyPr/>
          <a:lstStyle/>
          <a:p>
            <a:fld id="{09A47211-CEC5-4DFC-82DD-49195FBFF0B6}" type="slidenum">
              <a:rPr lang="en-US"/>
              <a:pPr/>
              <a:t>1</a:t>
            </a:fld>
            <a:endParaRPr lang="en-US"/>
          </a:p>
        </p:txBody>
      </p:sp>
      <p:sp>
        <p:nvSpPr>
          <p:cNvPr id="16387" name="Rectangle 2"/>
          <p:cNvSpPr>
            <a:spLocks noGrp="1" noRot="1" noChangeAspect="1" noChangeArrowheads="1" noTextEdit="1"/>
          </p:cNvSpPr>
          <p:nvPr>
            <p:ph type="sldImg"/>
          </p:nvPr>
        </p:nvSpPr>
        <p:spPr>
          <a:ln/>
        </p:spPr>
      </p:sp>
      <p:sp>
        <p:nvSpPr>
          <p:cNvPr id="16388" name="Rectangle 3"/>
          <p:cNvSpPr>
            <a:spLocks noGrp="1" noChangeArrowheads="1"/>
          </p:cNvSpPr>
          <p:nvPr>
            <p:ph type="body" idx="1"/>
          </p:nvPr>
        </p:nvSpPr>
        <p:spPr>
          <a:noFill/>
          <a:ln/>
        </p:spPr>
        <p:txBody>
          <a:bodyPr/>
          <a:lstStyle/>
          <a:p>
            <a:pPr eaLnBrk="1" hangingPunct="1"/>
            <a:endParaRPr lang="en-AU"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p:cNvSpPr>
            <a:spLocks noGrp="1" noChangeArrowheads="1"/>
          </p:cNvSpPr>
          <p:nvPr>
            <p:ph type="sldNum" sz="quarter" idx="5"/>
          </p:nvPr>
        </p:nvSpPr>
        <p:spPr>
          <a:noFill/>
        </p:spPr>
        <p:txBody>
          <a:bodyPr/>
          <a:lstStyle/>
          <a:p>
            <a:fld id="{1427DF91-99FA-469E-9916-4A1920029CC1}" type="slidenum">
              <a:rPr lang="en-US"/>
              <a:pPr/>
              <a:t>28</a:t>
            </a:fld>
            <a:endParaRPr lang="en-US"/>
          </a:p>
        </p:txBody>
      </p:sp>
      <p:sp>
        <p:nvSpPr>
          <p:cNvPr id="47107" name="Rectangle 2"/>
          <p:cNvSpPr>
            <a:spLocks noGrp="1" noRot="1" noChangeAspect="1" noChangeArrowheads="1" noTextEdit="1"/>
          </p:cNvSpPr>
          <p:nvPr>
            <p:ph type="sldImg"/>
          </p:nvPr>
        </p:nvSpPr>
        <p:spPr>
          <a:ln/>
        </p:spPr>
      </p:sp>
      <p:sp>
        <p:nvSpPr>
          <p:cNvPr id="47108" name="Rectangle 3"/>
          <p:cNvSpPr>
            <a:spLocks noGrp="1" noChangeArrowheads="1"/>
          </p:cNvSpPr>
          <p:nvPr>
            <p:ph type="body" idx="1"/>
          </p:nvPr>
        </p:nvSpPr>
        <p:spPr>
          <a:noFill/>
          <a:ln/>
        </p:spPr>
        <p:txBody>
          <a:bodyPr/>
          <a:lstStyle/>
          <a:p>
            <a:r>
              <a:rPr lang="en-US" smtClean="0"/>
              <a:t>Contrary to popular belief.  The best thing we can do for our urban streams is to keep most of the stormwater out of them altogether (so that we can more effectively restore a clean and healthy baseflow).</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DD568F99-458B-4788-A9B7-2DD71D2EF0B2}" type="slidenum">
              <a:rPr lang="en-US"/>
              <a:pPr/>
              <a:t>29</a:t>
            </a:fld>
            <a:endParaRPr lang="en-US"/>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p:spPr>
        <p:txBody>
          <a:bodyPr/>
          <a:lstStyle/>
          <a:p>
            <a:r>
              <a:rPr lang="en-AU" smtClean="0"/>
              <a:t>Using our maps of impervious, we are able to estimate how much Melbourne’s stormwater system reduces baseflows in our creeks (~80 GL/y across the region), and how much excess problem stormwater flows into the creeks every time it rains (rather than going back into the air like it did when Melbourne was covered by forests):  350 GL/y in a dry year (like the last 4), to 500 GL/y in an average year (like 2010 is shaping to be), to much more in a wet year!</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786C24E-72C1-4142-AA1F-018E6BA95295}" type="slidenum">
              <a:rPr lang="en-US"/>
              <a:pPr/>
              <a:t>34</a:t>
            </a:fld>
            <a:endParaRPr lang="en-US"/>
          </a:p>
        </p:txBody>
      </p:sp>
      <p:sp>
        <p:nvSpPr>
          <p:cNvPr id="408578"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408579" name="Rectangle 3"/>
          <p:cNvSpPr>
            <a:spLocks noGrp="1" noChangeArrowheads="1"/>
          </p:cNvSpPr>
          <p:nvPr>
            <p:ph type="body" idx="1"/>
          </p:nvPr>
        </p:nvSpPr>
        <p:spPr/>
        <p:txBody>
          <a:bodyPr/>
          <a:lstStyle/>
          <a:p>
            <a:endParaRPr lang="en-AU"/>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08B37EC-A747-184C-9D38-AF93EF054191}" type="slidenum">
              <a:rPr lang="en-US"/>
              <a:pPr/>
              <a:t>2</a:t>
            </a:fld>
            <a:endParaRPr lang="en-US"/>
          </a:p>
        </p:txBody>
      </p:sp>
      <p:sp>
        <p:nvSpPr>
          <p:cNvPr id="55298"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55299" name="Rectangle 3"/>
          <p:cNvSpPr>
            <a:spLocks noGrp="1" noChangeArrowheads="1"/>
          </p:cNvSpPr>
          <p:nvPr>
            <p:ph type="body" idx="1"/>
          </p:nvPr>
        </p:nvSpPr>
        <p:spPr/>
        <p:txBody>
          <a:bodyPr/>
          <a:lstStyle/>
          <a:p>
            <a:endParaRPr lang="en-AU"/>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6408B7E0-906C-F645-A5E3-9F4D05F2D843}" type="slidenum">
              <a:rPr lang="en-US"/>
              <a:pPr/>
              <a:t>5</a:t>
            </a:fld>
            <a:endParaRPr lang="en-US"/>
          </a:p>
        </p:txBody>
      </p:sp>
      <p:sp>
        <p:nvSpPr>
          <p:cNvPr id="57345" name="Text Box 1"/>
          <p:cNvSpPr txBox="1">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57346" name="Text Box 2"/>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B58756-4A33-4A61-ABDD-8D47718807EB}" type="slidenum">
              <a:rPr lang="en-US" smtClean="0"/>
              <a:pPr/>
              <a:t>9</a:t>
            </a:fld>
            <a:endParaRPr lang="en-US"/>
          </a:p>
        </p:txBody>
      </p:sp>
    </p:spTree>
    <p:extLst>
      <p:ext uri="{BB962C8B-B14F-4D97-AF65-F5344CB8AC3E}">
        <p14:creationId xmlns:p14="http://schemas.microsoft.com/office/powerpoint/2010/main" val="38330544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6408B7E0-906C-F645-A5E3-9F4D05F2D843}" type="slidenum">
              <a:rPr lang="en-US"/>
              <a:pPr/>
              <a:t>10</a:t>
            </a:fld>
            <a:endParaRPr lang="en-US"/>
          </a:p>
        </p:txBody>
      </p:sp>
      <p:sp>
        <p:nvSpPr>
          <p:cNvPr id="57345" name="Text Box 1"/>
          <p:cNvSpPr txBox="1">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57346" name="Text Box 2"/>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6408B7E0-906C-F645-A5E3-9F4D05F2D843}" type="slidenum">
              <a:rPr lang="en-US"/>
              <a:pPr/>
              <a:t>11</a:t>
            </a:fld>
            <a:endParaRPr lang="en-US"/>
          </a:p>
        </p:txBody>
      </p:sp>
      <p:sp>
        <p:nvSpPr>
          <p:cNvPr id="57345" name="Text Box 1"/>
          <p:cNvSpPr txBox="1">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57346" name="Text Box 2"/>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B58756-4A33-4A61-ABDD-8D47718807EB}" type="slidenum">
              <a:rPr lang="en-US" smtClean="0"/>
              <a:pPr/>
              <a:t>14</a:t>
            </a:fld>
            <a:endParaRPr lang="en-US"/>
          </a:p>
        </p:txBody>
      </p:sp>
    </p:spTree>
    <p:extLst>
      <p:ext uri="{BB962C8B-B14F-4D97-AF65-F5344CB8AC3E}">
        <p14:creationId xmlns:p14="http://schemas.microsoft.com/office/powerpoint/2010/main" val="38330544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08B37EC-A747-184C-9D38-AF93EF054191}" type="slidenum">
              <a:rPr lang="en-US"/>
              <a:pPr/>
              <a:t>15</a:t>
            </a:fld>
            <a:endParaRPr lang="en-US"/>
          </a:p>
        </p:txBody>
      </p:sp>
      <p:sp>
        <p:nvSpPr>
          <p:cNvPr id="55298"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55299" name="Rectangle 3"/>
          <p:cNvSpPr>
            <a:spLocks noGrp="1" noChangeArrowheads="1"/>
          </p:cNvSpPr>
          <p:nvPr>
            <p:ph type="body" idx="1"/>
          </p:nvPr>
        </p:nvSpPr>
        <p:spPr/>
        <p:txBody>
          <a:bodyPr/>
          <a:lstStyle/>
          <a:p>
            <a:endParaRPr lang="en-AU"/>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08B37EC-A747-184C-9D38-AF93EF054191}" type="slidenum">
              <a:rPr lang="en-US"/>
              <a:pPr/>
              <a:t>19</a:t>
            </a:fld>
            <a:endParaRPr lang="en-US"/>
          </a:p>
        </p:txBody>
      </p:sp>
      <p:sp>
        <p:nvSpPr>
          <p:cNvPr id="55298"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55299" name="Rectangle 3"/>
          <p:cNvSpPr>
            <a:spLocks noGrp="1" noChangeArrowheads="1"/>
          </p:cNvSpPr>
          <p:nvPr>
            <p:ph type="body" idx="1"/>
          </p:nvPr>
        </p:nvSpPr>
        <p:spPr/>
        <p:txBody>
          <a:bodyPr/>
          <a:lstStyle/>
          <a:p>
            <a:endParaRPr lang="en-AU"/>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38914" name="Rectangle 2"/>
          <p:cNvSpPr>
            <a:spLocks noGrp="1" noChangeArrowheads="1"/>
          </p:cNvSpPr>
          <p:nvPr>
            <p:ph type="ctrTitle"/>
          </p:nvPr>
        </p:nvSpPr>
        <p:spPr>
          <a:xfrm>
            <a:off x="685800" y="2286000"/>
            <a:ext cx="7772400" cy="1143000"/>
          </a:xfrm>
        </p:spPr>
        <p:txBody>
          <a:bodyPr/>
          <a:lstStyle>
            <a:lvl1pPr>
              <a:defRPr/>
            </a:lvl1pPr>
          </a:lstStyle>
          <a:p>
            <a:r>
              <a:rPr lang="en-US"/>
              <a:t>Click to edit Master title style</a:t>
            </a:r>
          </a:p>
        </p:txBody>
      </p:sp>
      <p:sp>
        <p:nvSpPr>
          <p:cNvPr id="38915" name="Rectangle 3"/>
          <p:cNvSpPr>
            <a:spLocks noGrp="1" noChangeArrowheads="1"/>
          </p:cNvSpPr>
          <p:nvPr>
            <p:ph type="subTitle" idx="1"/>
          </p:nvPr>
        </p:nvSpPr>
        <p:spPr>
          <a:xfrm>
            <a:off x="1371600" y="3886200"/>
            <a:ext cx="6400800" cy="1752600"/>
          </a:xfrm>
        </p:spPr>
        <p:txBody>
          <a:bodyPr/>
          <a:lstStyle>
            <a:lvl1pPr marL="0" indent="0" algn="ctr">
              <a:buFontTx/>
              <a:buNone/>
              <a:defRPr/>
            </a:lvl1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B6A74E19-A888-402F-A4B0-0439A29D0158}" type="slidenum">
              <a:rPr lang="en-US"/>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B46A1136-C724-496E-A612-840BDB4FBA35}" type="slidenum">
              <a:rPr lang="en-US"/>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AU" smtClean="0"/>
              <a:t>Click to edit Master title style</a:t>
            </a:r>
            <a:endParaRPr lang="en-US"/>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7F8054F1-9CF8-4B72-BEB9-C5A76E5F1DCD}" type="slidenum">
              <a:rPr lang="en-US"/>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verTx" preserve="1">
  <p:cSld name="Title and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AU" smtClean="0"/>
              <a:t>Click to edit Master title style</a:t>
            </a:r>
            <a:endParaRPr lang="en-US"/>
          </a:p>
        </p:txBody>
      </p:sp>
      <p:sp>
        <p:nvSpPr>
          <p:cNvPr id="3" name="Content Placeholder 2"/>
          <p:cNvSpPr>
            <a:spLocks noGrp="1"/>
          </p:cNvSpPr>
          <p:nvPr>
            <p:ph sz="half" idx="1"/>
          </p:nvPr>
        </p:nvSpPr>
        <p:spPr>
          <a:xfrm>
            <a:off x="685800" y="1981200"/>
            <a:ext cx="7772400" cy="1981200"/>
          </a:xfrm>
        </p:spPr>
        <p:txBody>
          <a:bodyPr/>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US"/>
          </a:p>
        </p:txBody>
      </p:sp>
      <p:sp>
        <p:nvSpPr>
          <p:cNvPr id="4" name="Text Placeholder 3"/>
          <p:cNvSpPr>
            <a:spLocks noGrp="1"/>
          </p:cNvSpPr>
          <p:nvPr>
            <p:ph type="body" sz="half" idx="2"/>
          </p:nvPr>
        </p:nvSpPr>
        <p:spPr>
          <a:xfrm>
            <a:off x="685800" y="4114800"/>
            <a:ext cx="7772400" cy="1981200"/>
          </a:xfrm>
        </p:spPr>
        <p:txBody>
          <a:bodyPr/>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98D9EC09-B1C3-470D-98CB-8893F009C8C0}" type="slidenum">
              <a:rPr lang="en-US"/>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smtClean="0"/>
              <a:t>Click to edit Master title style</a:t>
            </a:r>
            <a:endParaRPr lang="en-US"/>
          </a:p>
        </p:txBody>
      </p:sp>
      <p:sp>
        <p:nvSpPr>
          <p:cNvPr id="3" name="Content Placeholder 2"/>
          <p:cNvSpPr>
            <a:spLocks noGrp="1"/>
          </p:cNvSpPr>
          <p:nvPr>
            <p:ph idx="1"/>
          </p:nvPr>
        </p:nvSpPr>
        <p:spPr/>
        <p:txBody>
          <a:bodyPr/>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3B08ACF2-2DDB-4627-AE75-B1BC756F9BFF}" type="slidenum">
              <a:rPr lang="en-US"/>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AU"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AU"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45917206-C084-47D4-82F1-D1949DF91993}" type="slidenum">
              <a:rPr lang="en-US"/>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smtClean="0"/>
              <a:t>Click to edit Master title style</a:t>
            </a:r>
            <a:endParaRPr lang="en-US"/>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US"/>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B7681C5D-7877-42A3-BE7E-ECB531877715}" type="slidenum">
              <a:rPr lang="en-US"/>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AU"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AU"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AU"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fld id="{BE011F26-1C0F-4B9A-8012-8085CF2D8C80}" type="slidenum">
              <a:rPr lang="en-US"/>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fld id="{D62A57A8-93CE-4E47-A15B-F0D0D0D57CC6}" type="slidenum">
              <a:rPr lang="en-US"/>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fld id="{C73F189D-65A8-47A0-A8D1-C353992AB6CA}" type="slidenum">
              <a:rPr lang="en-US"/>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AU"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AU"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1CAA137F-652F-4F24-BA78-B9B8502940B4}" type="slidenum">
              <a:rPr lang="en-US"/>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AU"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AU"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6E8B98A3-7207-4186-92F2-3ABFBD2349B7}" type="slidenum">
              <a:rPr lang="en-US"/>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609600"/>
            <a:ext cx="77724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685800" y="1981200"/>
            <a:ext cx="77724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37892"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ea typeface="+mn-ea"/>
                <a:cs typeface="+mn-cs"/>
              </a:defRPr>
            </a:lvl1pPr>
          </a:lstStyle>
          <a:p>
            <a:pPr>
              <a:defRPr/>
            </a:pPr>
            <a:endParaRPr lang="en-US"/>
          </a:p>
        </p:txBody>
      </p:sp>
      <p:sp>
        <p:nvSpPr>
          <p:cNvPr id="37893"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ea typeface="+mn-ea"/>
                <a:cs typeface="+mn-cs"/>
              </a:defRPr>
            </a:lvl1pPr>
          </a:lstStyle>
          <a:p>
            <a:pPr>
              <a:defRPr/>
            </a:pPr>
            <a:endParaRPr lang="en-US"/>
          </a:p>
        </p:txBody>
      </p:sp>
      <p:sp>
        <p:nvSpPr>
          <p:cNvPr id="37894"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Osaka" charset="-128"/>
              </a:defRPr>
            </a:lvl1pPr>
          </a:lstStyle>
          <a:p>
            <a:fld id="{F99BA627-9346-432F-8111-FE0912DCDBA4}" type="slidenum">
              <a:rPr lang="en-US"/>
              <a:pPr/>
              <a:t>‹#›</a:t>
            </a:fld>
            <a:endParaRPr lang="en-US"/>
          </a:p>
        </p:txBody>
      </p:sp>
    </p:spTree>
  </p:cSld>
  <p:clrMap bg1="lt1" tx1="dk1" bg2="lt2" tx2="dk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 id="2147483695"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Gill Sans MT" charset="0"/>
          <a:ea typeface="Osaka" charset="-128"/>
          <a:cs typeface="Osaka" charset="-128"/>
        </a:defRPr>
      </a:lvl2pPr>
      <a:lvl3pPr algn="ctr" rtl="0" eaLnBrk="0" fontAlgn="base" hangingPunct="0">
        <a:spcBef>
          <a:spcPct val="0"/>
        </a:spcBef>
        <a:spcAft>
          <a:spcPct val="0"/>
        </a:spcAft>
        <a:defRPr sz="4400">
          <a:solidFill>
            <a:schemeClr val="tx2"/>
          </a:solidFill>
          <a:latin typeface="Gill Sans MT" charset="0"/>
          <a:ea typeface="Osaka" charset="-128"/>
          <a:cs typeface="Osaka" charset="-128"/>
        </a:defRPr>
      </a:lvl3pPr>
      <a:lvl4pPr algn="ctr" rtl="0" eaLnBrk="0" fontAlgn="base" hangingPunct="0">
        <a:spcBef>
          <a:spcPct val="0"/>
        </a:spcBef>
        <a:spcAft>
          <a:spcPct val="0"/>
        </a:spcAft>
        <a:defRPr sz="4400">
          <a:solidFill>
            <a:schemeClr val="tx2"/>
          </a:solidFill>
          <a:latin typeface="Gill Sans MT" charset="0"/>
          <a:ea typeface="Osaka" charset="-128"/>
          <a:cs typeface="Osaka" charset="-128"/>
        </a:defRPr>
      </a:lvl4pPr>
      <a:lvl5pPr algn="ctr" rtl="0" eaLnBrk="0" fontAlgn="base" hangingPunct="0">
        <a:spcBef>
          <a:spcPct val="0"/>
        </a:spcBef>
        <a:spcAft>
          <a:spcPct val="0"/>
        </a:spcAft>
        <a:defRPr sz="4400">
          <a:solidFill>
            <a:schemeClr val="tx2"/>
          </a:solidFill>
          <a:latin typeface="Gill Sans MT" charset="0"/>
          <a:ea typeface="Osaka" charset="-128"/>
          <a:cs typeface="Osaka" charset="-128"/>
        </a:defRPr>
      </a:lvl5pPr>
      <a:lvl6pPr marL="457200" algn="ctr" rtl="0" fontAlgn="base">
        <a:spcBef>
          <a:spcPct val="0"/>
        </a:spcBef>
        <a:spcAft>
          <a:spcPct val="0"/>
        </a:spcAft>
        <a:defRPr sz="4400">
          <a:solidFill>
            <a:schemeClr val="tx2"/>
          </a:solidFill>
          <a:latin typeface="Gill Sans MT" charset="0"/>
          <a:ea typeface="Osaka" charset="-128"/>
          <a:cs typeface="Osaka" charset="-128"/>
        </a:defRPr>
      </a:lvl6pPr>
      <a:lvl7pPr marL="914400" algn="ctr" rtl="0" fontAlgn="base">
        <a:spcBef>
          <a:spcPct val="0"/>
        </a:spcBef>
        <a:spcAft>
          <a:spcPct val="0"/>
        </a:spcAft>
        <a:defRPr sz="4400">
          <a:solidFill>
            <a:schemeClr val="tx2"/>
          </a:solidFill>
          <a:latin typeface="Gill Sans MT" charset="0"/>
          <a:ea typeface="Osaka" charset="-128"/>
          <a:cs typeface="Osaka" charset="-128"/>
        </a:defRPr>
      </a:lvl7pPr>
      <a:lvl8pPr marL="1371600" algn="ctr" rtl="0" fontAlgn="base">
        <a:spcBef>
          <a:spcPct val="0"/>
        </a:spcBef>
        <a:spcAft>
          <a:spcPct val="0"/>
        </a:spcAft>
        <a:defRPr sz="4400">
          <a:solidFill>
            <a:schemeClr val="tx2"/>
          </a:solidFill>
          <a:latin typeface="Gill Sans MT" charset="0"/>
          <a:ea typeface="Osaka" charset="-128"/>
          <a:cs typeface="Osaka" charset="-128"/>
        </a:defRPr>
      </a:lvl8pPr>
      <a:lvl9pPr marL="1828800" algn="ctr" rtl="0" fontAlgn="base">
        <a:spcBef>
          <a:spcPct val="0"/>
        </a:spcBef>
        <a:spcAft>
          <a:spcPct val="0"/>
        </a:spcAft>
        <a:defRPr sz="4400">
          <a:solidFill>
            <a:schemeClr val="tx2"/>
          </a:solidFill>
          <a:latin typeface="Gill Sans MT" charset="0"/>
          <a:ea typeface="Osaka" charset="-128"/>
          <a:cs typeface="Osaka" charset="-128"/>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a:solidFill>
            <a:schemeClr val="tx1"/>
          </a:solidFill>
          <a:latin typeface="+mn-lt"/>
          <a:ea typeface="+mn-ea"/>
          <a:cs typeface="+mn-cs"/>
        </a:defRPr>
      </a:lvl5pPr>
      <a:lvl6pPr marL="2514600" indent="-228600" algn="l" rtl="0" fontAlgn="base">
        <a:spcBef>
          <a:spcPct val="20000"/>
        </a:spcBef>
        <a:spcAft>
          <a:spcPct val="0"/>
        </a:spcAft>
        <a:buChar char="»"/>
        <a:defRPr sz="2000">
          <a:solidFill>
            <a:schemeClr val="tx1"/>
          </a:solidFill>
          <a:latin typeface="+mn-lt"/>
          <a:ea typeface="+mn-ea"/>
          <a:cs typeface="+mn-cs"/>
        </a:defRPr>
      </a:lvl6pPr>
      <a:lvl7pPr marL="2971800" indent="-228600" algn="l" rtl="0" fontAlgn="base">
        <a:spcBef>
          <a:spcPct val="20000"/>
        </a:spcBef>
        <a:spcAft>
          <a:spcPct val="0"/>
        </a:spcAft>
        <a:buChar char="»"/>
        <a:defRPr sz="2000">
          <a:solidFill>
            <a:schemeClr val="tx1"/>
          </a:solidFill>
          <a:latin typeface="+mn-lt"/>
          <a:ea typeface="+mn-ea"/>
          <a:cs typeface="+mn-cs"/>
        </a:defRPr>
      </a:lvl7pPr>
      <a:lvl8pPr marL="3429000" indent="-228600" algn="l" rtl="0" fontAlgn="base">
        <a:spcBef>
          <a:spcPct val="20000"/>
        </a:spcBef>
        <a:spcAft>
          <a:spcPct val="0"/>
        </a:spcAft>
        <a:buChar char="»"/>
        <a:defRPr sz="2000">
          <a:solidFill>
            <a:schemeClr val="tx1"/>
          </a:solidFill>
          <a:latin typeface="+mn-lt"/>
          <a:ea typeface="+mn-ea"/>
          <a:cs typeface="+mn-cs"/>
        </a:defRPr>
      </a:lvl8pPr>
      <a:lvl9pPr marL="3886200" indent="-228600" algn="l" rtl="0" fontAlgn="base">
        <a:spcBef>
          <a:spcPct val="20000"/>
        </a:spcBef>
        <a:spcAft>
          <a:spcPct val="0"/>
        </a:spcAft>
        <a:buChar char="»"/>
        <a:defRPr sz="20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 Id="rId3" Type="http://schemas.openxmlformats.org/officeDocument/2006/relationships/image" Target="../media/image3.wm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 Id="rId3" Type="http://schemas.openxmlformats.org/officeDocument/2006/relationships/image" Target="../media/image3.wm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5.tif"/><Relationship Id="rId4" Type="http://schemas.openxmlformats.org/officeDocument/2006/relationships/image" Target="../media/image6.tif"/><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png"/><Relationship Id="rId3" Type="http://schemas.openxmlformats.org/officeDocument/2006/relationships/image" Target="../media/image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png"/><Relationship Id="rId3" Type="http://schemas.openxmlformats.org/officeDocument/2006/relationships/image" Target="../media/image1.png"/></Relationships>
</file>

<file path=ppt/slides/_rels/slide18.xml.rels><?xml version="1.0" encoding="UTF-8" standalone="yes"?>
<Relationships xmlns="http://schemas.openxmlformats.org/package/2006/relationships"><Relationship Id="rId3" Type="http://schemas.openxmlformats.org/officeDocument/2006/relationships/image" Target="../media/image9.jpeg"/><Relationship Id="rId4" Type="http://schemas.openxmlformats.org/officeDocument/2006/relationships/image" Target="../media/image10.jpg"/><Relationship Id="rId5" Type="http://schemas.openxmlformats.org/officeDocument/2006/relationships/image" Target="../media/image11.jpg"/><Relationship Id="rId1" Type="http://schemas.openxmlformats.org/officeDocument/2006/relationships/slideLayout" Target="../slideLayouts/slideLayout7.xml"/><Relationship Id="rId2" Type="http://schemas.openxmlformats.org/officeDocument/2006/relationships/image" Target="../media/image8.jpe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jpg"/><Relationship Id="rId1" Type="http://schemas.openxmlformats.org/officeDocument/2006/relationships/slideLayout" Target="../slideLayouts/slideLayout7.xml"/><Relationship Id="rId2" Type="http://schemas.openxmlformats.org/officeDocument/2006/relationships/image" Target="../media/image1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7.png"/><Relationship Id="rId3" Type="http://schemas.openxmlformats.org/officeDocument/2006/relationships/image" Target="../media/image1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png"/><Relationship Id="rId3" Type="http://schemas.openxmlformats.org/officeDocument/2006/relationships/image" Target="../media/image19.png"/></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20.png"/><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3.ti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png"/><Relationship Id="rId3" Type="http://schemas.openxmlformats.org/officeDocument/2006/relationships/image" Target="../media/image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4.jpeg"/><Relationship Id="rId3" Type="http://schemas.openxmlformats.org/officeDocument/2006/relationships/image" Target="../media/image25.jpeg"/></Relationships>
</file>

<file path=ppt/slides/_rels/slide34.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hyperlink" Target="http://www.urbanstreams.unimelb.edu.au/" TargetMode="External"/><Relationship Id="rId1" Type="http://schemas.openxmlformats.org/officeDocument/2006/relationships/slideLayout" Target="../slideLayouts/slideLayout7.xml"/><Relationship Id="rId2" Type="http://schemas.openxmlformats.org/officeDocument/2006/relationships/notesSlide" Target="../notesSlides/notesSlide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 Id="rId3" Type="http://schemas.openxmlformats.org/officeDocument/2006/relationships/image" Target="../media/image3.wm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ti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ti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tif"/><Relationship Id="rId3" Type="http://schemas.openxmlformats.org/officeDocument/2006/relationships/image" Target="../media/image6.tif"/></Relationships>
</file>

<file path=ppt/slides/_rels/slide9.xml.rels><?xml version="1.0" encoding="UTF-8" standalone="yes"?>
<Relationships xmlns="http://schemas.openxmlformats.org/package/2006/relationships"><Relationship Id="rId3" Type="http://schemas.openxmlformats.org/officeDocument/2006/relationships/image" Target="../media/image5.tif"/><Relationship Id="rId4" Type="http://schemas.openxmlformats.org/officeDocument/2006/relationships/image" Target="../media/image6.tif"/><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0" y="457200"/>
            <a:ext cx="9144000" cy="2743200"/>
          </a:xfrm>
        </p:spPr>
        <p:txBody>
          <a:bodyPr/>
          <a:lstStyle/>
          <a:p>
            <a:pPr eaLnBrk="1" hangingPunct="1"/>
            <a:r>
              <a:rPr lang="en-US" sz="3200" dirty="0" smtClean="0">
                <a:solidFill>
                  <a:srgbClr val="FF6600"/>
                </a:solidFill>
              </a:rPr>
              <a:t>Water crisis?  What water crisis?</a:t>
            </a:r>
            <a:br>
              <a:rPr lang="en-US" sz="3200" dirty="0" smtClean="0">
                <a:solidFill>
                  <a:srgbClr val="FF6600"/>
                </a:solidFill>
              </a:rPr>
            </a:br>
            <a:r>
              <a:rPr lang="en-US" sz="3200" dirty="0" smtClean="0">
                <a:solidFill>
                  <a:srgbClr val="FF6600"/>
                </a:solidFill>
              </a:rPr>
              <a:t/>
            </a:r>
            <a:br>
              <a:rPr lang="en-US" sz="3200" dirty="0" smtClean="0">
                <a:solidFill>
                  <a:srgbClr val="FF6600"/>
                </a:solidFill>
              </a:rPr>
            </a:br>
            <a:r>
              <a:rPr lang="en-US" sz="3200" dirty="0" smtClean="0">
                <a:solidFill>
                  <a:srgbClr val="FF6600"/>
                </a:solidFill>
              </a:rPr>
              <a:t>Water supply options for a growing Melbourne </a:t>
            </a:r>
            <a:br>
              <a:rPr lang="en-US" sz="3200" dirty="0" smtClean="0">
                <a:solidFill>
                  <a:srgbClr val="FF6600"/>
                </a:solidFill>
              </a:rPr>
            </a:br>
            <a:r>
              <a:rPr lang="en-US" sz="3200" dirty="0" smtClean="0">
                <a:solidFill>
                  <a:srgbClr val="FF6600"/>
                </a:solidFill>
              </a:rPr>
              <a:t>after the Millennium Drought</a:t>
            </a:r>
            <a:endParaRPr lang="en-US" sz="3200" b="1" i="1" dirty="0" smtClean="0">
              <a:solidFill>
                <a:srgbClr val="FF6600"/>
              </a:solidFill>
            </a:endParaRPr>
          </a:p>
        </p:txBody>
      </p:sp>
      <p:sp>
        <p:nvSpPr>
          <p:cNvPr id="15363" name="Rectangle 3"/>
          <p:cNvSpPr>
            <a:spLocks noGrp="1" noChangeArrowheads="1"/>
          </p:cNvSpPr>
          <p:nvPr>
            <p:ph type="body" sz="half" idx="2"/>
          </p:nvPr>
        </p:nvSpPr>
        <p:spPr>
          <a:xfrm>
            <a:off x="304800" y="5029200"/>
            <a:ext cx="8839200" cy="1424136"/>
          </a:xfrm>
        </p:spPr>
        <p:txBody>
          <a:bodyPr/>
          <a:lstStyle/>
          <a:p>
            <a:pPr eaLnBrk="1" hangingPunct="1">
              <a:lnSpc>
                <a:spcPct val="90000"/>
              </a:lnSpc>
              <a:buFontTx/>
              <a:buNone/>
            </a:pPr>
            <a:r>
              <a:rPr lang="en-US" sz="2000" dirty="0" smtClean="0"/>
              <a:t>Christopher J Walsh</a:t>
            </a:r>
          </a:p>
          <a:p>
            <a:pPr eaLnBrk="1" hangingPunct="1">
              <a:lnSpc>
                <a:spcPct val="90000"/>
              </a:lnSpc>
              <a:buFontTx/>
              <a:buNone/>
            </a:pPr>
            <a:r>
              <a:rPr lang="en-US" sz="1800" i="1" dirty="0" smtClean="0"/>
              <a:t>Waterway Ecosystem Research Group,</a:t>
            </a:r>
          </a:p>
          <a:p>
            <a:pPr eaLnBrk="1" hangingPunct="1">
              <a:lnSpc>
                <a:spcPct val="90000"/>
              </a:lnSpc>
              <a:buFontTx/>
              <a:buNone/>
            </a:pPr>
            <a:r>
              <a:rPr lang="en-US" sz="1800" i="1" dirty="0" smtClean="0"/>
              <a:t>School of Ecosystem and Forest Sciences</a:t>
            </a:r>
            <a:endParaRPr lang="en-US" sz="1800" i="1" dirty="0"/>
          </a:p>
          <a:p>
            <a:pPr eaLnBrk="1" hangingPunct="1">
              <a:lnSpc>
                <a:spcPct val="90000"/>
              </a:lnSpc>
              <a:buFontTx/>
              <a:buNone/>
            </a:pPr>
            <a:r>
              <a:rPr lang="en-US" sz="1800" i="1" dirty="0" smtClean="0"/>
              <a:t>The University of Melbourne</a:t>
            </a:r>
          </a:p>
          <a:p>
            <a:pPr eaLnBrk="1" hangingPunct="1">
              <a:lnSpc>
                <a:spcPct val="90000"/>
              </a:lnSpc>
              <a:buFontTx/>
              <a:buNone/>
            </a:pPr>
            <a:endParaRPr lang="en-US" sz="1800" i="1" dirty="0" smtClean="0"/>
          </a:p>
        </p:txBody>
      </p:sp>
      <p:sp>
        <p:nvSpPr>
          <p:cNvPr id="15364" name="Line 6"/>
          <p:cNvSpPr>
            <a:spLocks noChangeShapeType="1"/>
          </p:cNvSpPr>
          <p:nvPr/>
        </p:nvSpPr>
        <p:spPr bwMode="auto">
          <a:xfrm flipH="1">
            <a:off x="609600" y="4876800"/>
            <a:ext cx="7696200" cy="0"/>
          </a:xfrm>
          <a:prstGeom prst="line">
            <a:avLst/>
          </a:prstGeom>
          <a:noFill/>
          <a:ln w="15875">
            <a:solidFill>
              <a:srgbClr val="CCCCCC"/>
            </a:solidFill>
            <a:round/>
            <a:headEnd/>
            <a:tailEnd/>
          </a:ln>
        </p:spPr>
        <p:txBody>
          <a:bodyPr wrap="none" anchor="ctr"/>
          <a:lstStyle/>
          <a:p>
            <a:endParaRPr lang="fr-FR"/>
          </a:p>
        </p:txBody>
      </p:sp>
      <p:sp>
        <p:nvSpPr>
          <p:cNvPr id="2" name="TextBox 1"/>
          <p:cNvSpPr txBox="1"/>
          <p:nvPr/>
        </p:nvSpPr>
        <p:spPr>
          <a:xfrm>
            <a:off x="6588224" y="6309320"/>
            <a:ext cx="2367430" cy="369332"/>
          </a:xfrm>
          <a:prstGeom prst="rect">
            <a:avLst/>
          </a:prstGeom>
          <a:noFill/>
        </p:spPr>
        <p:txBody>
          <a:bodyPr wrap="none" rtlCol="0">
            <a:spAutoFit/>
          </a:bodyPr>
          <a:lstStyle/>
          <a:p>
            <a:r>
              <a:rPr lang="en-US" sz="1800" dirty="0" smtClean="0"/>
              <a:t>http://</a:t>
            </a:r>
            <a:r>
              <a:rPr lang="en-US" sz="1800" dirty="0" err="1" smtClean="0"/>
              <a:t>urbanstreams.net</a:t>
            </a:r>
            <a:endParaRPr lang="en-US" sz="1800" dirty="0"/>
          </a:p>
        </p:txBody>
      </p:sp>
    </p:spTree>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1"/>
          <p:cNvSpPr>
            <a:spLocks noChangeArrowheads="1"/>
          </p:cNvSpPr>
          <p:nvPr/>
        </p:nvSpPr>
        <p:spPr bwMode="auto">
          <a:xfrm>
            <a:off x="533400" y="0"/>
            <a:ext cx="8071048" cy="53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6800" rIns="90000" bIns="46800" anchor="ctr"/>
          <a:lstStyle/>
          <a:p>
            <a:pP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dirty="0" smtClean="0">
                <a:solidFill>
                  <a:srgbClr val="FF6600"/>
                </a:solidFill>
              </a:rPr>
              <a:t>Recycled wastewater: the 2006 augmentation proposal</a:t>
            </a:r>
            <a:endParaRPr lang="en-US" dirty="0">
              <a:solidFill>
                <a:srgbClr val="FF6600"/>
              </a:solidFill>
            </a:endParaRPr>
          </a:p>
        </p:txBody>
      </p:sp>
      <p:sp>
        <p:nvSpPr>
          <p:cNvPr id="15362" name="Line 2"/>
          <p:cNvSpPr>
            <a:spLocks noChangeShapeType="1"/>
          </p:cNvSpPr>
          <p:nvPr/>
        </p:nvSpPr>
        <p:spPr bwMode="auto">
          <a:xfrm>
            <a:off x="609600" y="457200"/>
            <a:ext cx="8534400" cy="1588"/>
          </a:xfrm>
          <a:prstGeom prst="line">
            <a:avLst/>
          </a:prstGeom>
          <a:noFill/>
          <a:ln w="19080">
            <a:solidFill>
              <a:srgbClr val="CCCCCC"/>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pic>
        <p:nvPicPr>
          <p:cNvPr id="15364" name="Picture 4"/>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187624" y="2450883"/>
            <a:ext cx="6623521" cy="4407117"/>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3" name="TextBox 2"/>
          <p:cNvSpPr txBox="1"/>
          <p:nvPr/>
        </p:nvSpPr>
        <p:spPr>
          <a:xfrm>
            <a:off x="611560" y="548680"/>
            <a:ext cx="8532440" cy="1938992"/>
          </a:xfrm>
          <a:prstGeom prst="rect">
            <a:avLst/>
          </a:prstGeom>
          <a:noFill/>
        </p:spPr>
        <p:txBody>
          <a:bodyPr wrap="square" rtlCol="0">
            <a:spAutoFit/>
          </a:bodyPr>
          <a:lstStyle/>
          <a:p>
            <a:r>
              <a:rPr lang="en-US" dirty="0" smtClean="0"/>
              <a:t>A pipeline from Eastern Treatment Plant to </a:t>
            </a:r>
            <a:r>
              <a:rPr lang="en-US" dirty="0" err="1" smtClean="0"/>
              <a:t>Cardinia</a:t>
            </a:r>
            <a:r>
              <a:rPr lang="en-US" dirty="0" smtClean="0"/>
              <a:t>:</a:t>
            </a:r>
          </a:p>
          <a:p>
            <a:r>
              <a:rPr lang="en-US" dirty="0" smtClean="0"/>
              <a:t>Cheap because an upgrade to near-potable effluent was already planned and budgeted for.</a:t>
            </a:r>
          </a:p>
          <a:p>
            <a:r>
              <a:rPr lang="en-US" dirty="0" smtClean="0"/>
              <a:t>Energy requirement per </a:t>
            </a:r>
            <a:r>
              <a:rPr lang="en-US" dirty="0" err="1" smtClean="0"/>
              <a:t>kL</a:t>
            </a:r>
            <a:r>
              <a:rPr lang="en-US" dirty="0" smtClean="0"/>
              <a:t> ~ 30% that required for </a:t>
            </a:r>
            <a:r>
              <a:rPr lang="en-US" dirty="0" err="1" smtClean="0"/>
              <a:t>desal</a:t>
            </a:r>
            <a:endParaRPr lang="en-US" dirty="0"/>
          </a:p>
          <a:p>
            <a:r>
              <a:rPr lang="en-US" dirty="0" smtClean="0"/>
              <a:t>Politically unpalatable…influence of the Toowoomba referendum?</a:t>
            </a:r>
          </a:p>
        </p:txBody>
      </p:sp>
      <p:cxnSp>
        <p:nvCxnSpPr>
          <p:cNvPr id="5" name="Straight Arrow Connector 4"/>
          <p:cNvCxnSpPr/>
          <p:nvPr/>
        </p:nvCxnSpPr>
        <p:spPr bwMode="auto">
          <a:xfrm flipV="1">
            <a:off x="3707904" y="4869160"/>
            <a:ext cx="504056" cy="360040"/>
          </a:xfrm>
          <a:prstGeom prst="straightConnector1">
            <a:avLst/>
          </a:prstGeom>
          <a:solidFill>
            <a:schemeClr val="accent1"/>
          </a:solidFill>
          <a:ln w="57150" cap="flat" cmpd="sng" algn="ctr">
            <a:solidFill>
              <a:srgbClr val="0000FF"/>
            </a:solidFill>
            <a:prstDash val="solid"/>
            <a:round/>
            <a:headEnd type="none" w="med" len="med"/>
            <a:tailEnd type="arrow"/>
          </a:ln>
          <a:effectLst/>
        </p:spPr>
      </p:cxnSp>
    </p:spTree>
    <p:extLst>
      <p:ext uri="{BB962C8B-B14F-4D97-AF65-F5344CB8AC3E}">
        <p14:creationId xmlns:p14="http://schemas.microsoft.com/office/powerpoint/2010/main" val="1384503396"/>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1"/>
          <p:cNvSpPr>
            <a:spLocks noChangeArrowheads="1"/>
          </p:cNvSpPr>
          <p:nvPr/>
        </p:nvSpPr>
        <p:spPr bwMode="auto">
          <a:xfrm>
            <a:off x="533400" y="0"/>
            <a:ext cx="8071048" cy="53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6800" rIns="90000" bIns="46800" anchor="ctr"/>
          <a:lstStyle/>
          <a:p>
            <a:pP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dirty="0" smtClean="0">
                <a:solidFill>
                  <a:srgbClr val="FF6600"/>
                </a:solidFill>
              </a:rPr>
              <a:t>The </a:t>
            </a:r>
            <a:r>
              <a:rPr lang="en-US" dirty="0" err="1" smtClean="0">
                <a:solidFill>
                  <a:srgbClr val="FF6600"/>
                </a:solidFill>
              </a:rPr>
              <a:t>Wonthaggi</a:t>
            </a:r>
            <a:r>
              <a:rPr lang="en-US" dirty="0" smtClean="0">
                <a:solidFill>
                  <a:srgbClr val="FF6600"/>
                </a:solidFill>
              </a:rPr>
              <a:t> desalination plant: the successful proposal</a:t>
            </a:r>
            <a:endParaRPr lang="en-US" dirty="0">
              <a:solidFill>
                <a:srgbClr val="FF6600"/>
              </a:solidFill>
            </a:endParaRPr>
          </a:p>
        </p:txBody>
      </p:sp>
      <p:sp>
        <p:nvSpPr>
          <p:cNvPr id="15362" name="Line 2"/>
          <p:cNvSpPr>
            <a:spLocks noChangeShapeType="1"/>
          </p:cNvSpPr>
          <p:nvPr/>
        </p:nvSpPr>
        <p:spPr bwMode="auto">
          <a:xfrm>
            <a:off x="609600" y="457200"/>
            <a:ext cx="8534400" cy="1588"/>
          </a:xfrm>
          <a:prstGeom prst="line">
            <a:avLst/>
          </a:prstGeom>
          <a:noFill/>
          <a:ln w="19080">
            <a:solidFill>
              <a:srgbClr val="CCCCCC"/>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pic>
        <p:nvPicPr>
          <p:cNvPr id="15364" name="Picture 4"/>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899592" y="764704"/>
            <a:ext cx="6623521" cy="4407117"/>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cxnSp>
        <p:nvCxnSpPr>
          <p:cNvPr id="9" name="Straight Connector 8"/>
          <p:cNvCxnSpPr/>
          <p:nvPr/>
        </p:nvCxnSpPr>
        <p:spPr bwMode="auto">
          <a:xfrm flipV="1">
            <a:off x="4067944" y="4653136"/>
            <a:ext cx="576064" cy="792088"/>
          </a:xfrm>
          <a:prstGeom prst="line">
            <a:avLst/>
          </a:prstGeom>
          <a:solidFill>
            <a:schemeClr val="accent1"/>
          </a:solidFill>
          <a:ln w="57150" cap="flat" cmpd="sng" algn="ctr">
            <a:solidFill>
              <a:srgbClr val="0000FF"/>
            </a:solidFill>
            <a:prstDash val="solid"/>
            <a:round/>
            <a:headEnd type="none" w="med" len="med"/>
            <a:tailEnd type="none" w="med" len="med"/>
          </a:ln>
          <a:effectLst/>
        </p:spPr>
      </p:cxnSp>
      <p:cxnSp>
        <p:nvCxnSpPr>
          <p:cNvPr id="15" name="Straight Connector 14"/>
          <p:cNvCxnSpPr/>
          <p:nvPr/>
        </p:nvCxnSpPr>
        <p:spPr bwMode="auto">
          <a:xfrm flipH="1" flipV="1">
            <a:off x="4283968" y="3717032"/>
            <a:ext cx="360040" cy="936104"/>
          </a:xfrm>
          <a:prstGeom prst="line">
            <a:avLst/>
          </a:prstGeom>
          <a:solidFill>
            <a:schemeClr val="accent1"/>
          </a:solidFill>
          <a:ln w="57150" cap="flat" cmpd="sng" algn="ctr">
            <a:solidFill>
              <a:srgbClr val="0000FF"/>
            </a:solidFill>
            <a:prstDash val="solid"/>
            <a:round/>
            <a:headEnd type="none" w="med" len="med"/>
            <a:tailEnd type="none" w="med" len="med"/>
          </a:ln>
          <a:effectLst/>
        </p:spPr>
      </p:cxnSp>
      <p:cxnSp>
        <p:nvCxnSpPr>
          <p:cNvPr id="18" name="Straight Arrow Connector 17"/>
          <p:cNvCxnSpPr/>
          <p:nvPr/>
        </p:nvCxnSpPr>
        <p:spPr bwMode="auto">
          <a:xfrm flipH="1" flipV="1">
            <a:off x="3995936" y="3212976"/>
            <a:ext cx="288032" cy="504056"/>
          </a:xfrm>
          <a:prstGeom prst="straightConnector1">
            <a:avLst/>
          </a:prstGeom>
          <a:solidFill>
            <a:schemeClr val="accent1"/>
          </a:solidFill>
          <a:ln w="57150" cap="flat" cmpd="sng" algn="ctr">
            <a:solidFill>
              <a:srgbClr val="0000FF"/>
            </a:solidFill>
            <a:prstDash val="solid"/>
            <a:round/>
            <a:headEnd type="none" w="med" len="med"/>
            <a:tailEnd type="arrow"/>
          </a:ln>
          <a:effectLst/>
        </p:spPr>
      </p:cxnSp>
      <p:sp>
        <p:nvSpPr>
          <p:cNvPr id="17" name="TextBox 16"/>
          <p:cNvSpPr txBox="1"/>
          <p:nvPr/>
        </p:nvSpPr>
        <p:spPr>
          <a:xfrm>
            <a:off x="179512" y="5517232"/>
            <a:ext cx="7263226" cy="1200328"/>
          </a:xfrm>
          <a:prstGeom prst="rect">
            <a:avLst/>
          </a:prstGeom>
          <a:noFill/>
        </p:spPr>
        <p:txBody>
          <a:bodyPr wrap="none" rtlCol="0">
            <a:spAutoFit/>
          </a:bodyPr>
          <a:lstStyle/>
          <a:p>
            <a:r>
              <a:rPr lang="en-US" dirty="0" smtClean="0"/>
              <a:t>Extract seawater from Bass Strait at </a:t>
            </a:r>
            <a:r>
              <a:rPr lang="en-US" dirty="0" err="1" smtClean="0"/>
              <a:t>Wonthaggi</a:t>
            </a:r>
            <a:endParaRPr lang="en-US" dirty="0"/>
          </a:p>
          <a:p>
            <a:r>
              <a:rPr lang="en-US" dirty="0" smtClean="0"/>
              <a:t>Extract the salt (return concentrated brine to the sea), </a:t>
            </a:r>
          </a:p>
          <a:p>
            <a:r>
              <a:rPr lang="en-US" dirty="0" smtClean="0"/>
              <a:t>pump desalinated water to </a:t>
            </a:r>
            <a:r>
              <a:rPr lang="en-US" dirty="0" err="1" smtClean="0"/>
              <a:t>Cardinia</a:t>
            </a:r>
            <a:r>
              <a:rPr lang="en-US" dirty="0" smtClean="0"/>
              <a:t> (a service reservoir)</a:t>
            </a:r>
          </a:p>
        </p:txBody>
      </p:sp>
    </p:spTree>
    <p:extLst>
      <p:ext uri="{BB962C8B-B14F-4D97-AF65-F5344CB8AC3E}">
        <p14:creationId xmlns:p14="http://schemas.microsoft.com/office/powerpoint/2010/main" val="467884857"/>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ChangeArrowheads="1"/>
          </p:cNvSpPr>
          <p:nvPr/>
        </p:nvSpPr>
        <p:spPr bwMode="auto">
          <a:xfrm>
            <a:off x="533400" y="0"/>
            <a:ext cx="8071048" cy="53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6800" rIns="90000" bIns="46800" anchor="ctr"/>
          <a:lstStyle/>
          <a:p>
            <a:pP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dirty="0" smtClean="0">
                <a:solidFill>
                  <a:srgbClr val="FF6600"/>
                </a:solidFill>
              </a:rPr>
              <a:t>The </a:t>
            </a:r>
            <a:r>
              <a:rPr lang="en-US" dirty="0" err="1" smtClean="0">
                <a:solidFill>
                  <a:srgbClr val="FF6600"/>
                </a:solidFill>
              </a:rPr>
              <a:t>Wonthaggi</a:t>
            </a:r>
            <a:r>
              <a:rPr lang="en-US" dirty="0" smtClean="0">
                <a:solidFill>
                  <a:srgbClr val="FF6600"/>
                </a:solidFill>
              </a:rPr>
              <a:t> desalination plant: the successful proposal</a:t>
            </a:r>
            <a:endParaRPr lang="en-US" dirty="0">
              <a:solidFill>
                <a:srgbClr val="FF6600"/>
              </a:solidFill>
            </a:endParaRPr>
          </a:p>
        </p:txBody>
      </p:sp>
      <p:sp>
        <p:nvSpPr>
          <p:cNvPr id="3" name="Line 2"/>
          <p:cNvSpPr>
            <a:spLocks noChangeShapeType="1"/>
          </p:cNvSpPr>
          <p:nvPr/>
        </p:nvSpPr>
        <p:spPr bwMode="auto">
          <a:xfrm>
            <a:off x="609600" y="457200"/>
            <a:ext cx="8534400" cy="1588"/>
          </a:xfrm>
          <a:prstGeom prst="line">
            <a:avLst/>
          </a:prstGeom>
          <a:noFill/>
          <a:ln w="19080">
            <a:solidFill>
              <a:srgbClr val="CCCCCC"/>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4" name="TextBox 3"/>
          <p:cNvSpPr txBox="1"/>
          <p:nvPr/>
        </p:nvSpPr>
        <p:spPr>
          <a:xfrm>
            <a:off x="179512" y="692696"/>
            <a:ext cx="8568952" cy="5632310"/>
          </a:xfrm>
          <a:prstGeom prst="rect">
            <a:avLst/>
          </a:prstGeom>
          <a:noFill/>
        </p:spPr>
        <p:txBody>
          <a:bodyPr wrap="square" rtlCol="0">
            <a:spAutoFit/>
          </a:bodyPr>
          <a:lstStyle/>
          <a:p>
            <a:r>
              <a:rPr lang="en-US" dirty="0" smtClean="0"/>
              <a:t>The dominant water industry advice in 2006 was to develop a ‘portfolio’ of different water sources that included a 50 GL/y desalination plant.</a:t>
            </a:r>
          </a:p>
          <a:p>
            <a:endParaRPr lang="en-US" dirty="0"/>
          </a:p>
          <a:p>
            <a:r>
              <a:rPr lang="en-US" dirty="0" smtClean="0"/>
              <a:t>But </a:t>
            </a:r>
            <a:r>
              <a:rPr lang="en-US" dirty="0" err="1" smtClean="0"/>
              <a:t>desal</a:t>
            </a:r>
            <a:r>
              <a:rPr lang="en-US" dirty="0" smtClean="0"/>
              <a:t> was attractive to the politicians because it was sold as ‘climate independent’</a:t>
            </a:r>
          </a:p>
          <a:p>
            <a:endParaRPr lang="en-US" dirty="0"/>
          </a:p>
          <a:p>
            <a:r>
              <a:rPr lang="en-US" dirty="0" smtClean="0"/>
              <a:t>A 150 GL/y plant was ordered.</a:t>
            </a:r>
          </a:p>
          <a:p>
            <a:endParaRPr lang="en-US" dirty="0"/>
          </a:p>
          <a:p>
            <a:r>
              <a:rPr lang="en-US" dirty="0" smtClean="0"/>
              <a:t>A new energy-intensive industry when climate change mitigation requires reduction of energy consumption</a:t>
            </a:r>
          </a:p>
          <a:p>
            <a:endParaRPr lang="en-US" dirty="0"/>
          </a:p>
          <a:p>
            <a:r>
              <a:rPr lang="en-US" dirty="0" smtClean="0"/>
              <a:t>And the cost of the water that it provides?...</a:t>
            </a:r>
          </a:p>
          <a:p>
            <a:endParaRPr lang="en-US" dirty="0"/>
          </a:p>
          <a:p>
            <a:endParaRPr lang="en-US" dirty="0"/>
          </a:p>
        </p:txBody>
      </p:sp>
    </p:spTree>
    <p:extLst>
      <p:ext uri="{BB962C8B-B14F-4D97-AF65-F5344CB8AC3E}">
        <p14:creationId xmlns:p14="http://schemas.microsoft.com/office/powerpoint/2010/main" val="157965670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ChangeArrowheads="1"/>
          </p:cNvSpPr>
          <p:nvPr/>
        </p:nvSpPr>
        <p:spPr bwMode="auto">
          <a:xfrm>
            <a:off x="533400" y="0"/>
            <a:ext cx="8071048" cy="53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6800" rIns="90000" bIns="46800" anchor="ctr"/>
          <a:lstStyle/>
          <a:p>
            <a:pP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dirty="0" smtClean="0">
                <a:solidFill>
                  <a:srgbClr val="FF6600"/>
                </a:solidFill>
              </a:rPr>
              <a:t>The </a:t>
            </a:r>
            <a:r>
              <a:rPr lang="en-US" dirty="0" err="1" smtClean="0">
                <a:solidFill>
                  <a:srgbClr val="FF6600"/>
                </a:solidFill>
              </a:rPr>
              <a:t>Wonthaggi</a:t>
            </a:r>
            <a:r>
              <a:rPr lang="en-US" dirty="0" smtClean="0">
                <a:solidFill>
                  <a:srgbClr val="FF6600"/>
                </a:solidFill>
              </a:rPr>
              <a:t> desalination plant: the successful proposal</a:t>
            </a:r>
            <a:endParaRPr lang="en-US" dirty="0">
              <a:solidFill>
                <a:srgbClr val="FF6600"/>
              </a:solidFill>
            </a:endParaRPr>
          </a:p>
        </p:txBody>
      </p:sp>
      <p:sp>
        <p:nvSpPr>
          <p:cNvPr id="3" name="Line 2"/>
          <p:cNvSpPr>
            <a:spLocks noChangeShapeType="1"/>
          </p:cNvSpPr>
          <p:nvPr/>
        </p:nvSpPr>
        <p:spPr bwMode="auto">
          <a:xfrm>
            <a:off x="609600" y="457200"/>
            <a:ext cx="8534400" cy="1588"/>
          </a:xfrm>
          <a:prstGeom prst="line">
            <a:avLst/>
          </a:prstGeom>
          <a:noFill/>
          <a:ln w="19080">
            <a:solidFill>
              <a:srgbClr val="CCCCCC"/>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4" name="TextBox 3"/>
          <p:cNvSpPr txBox="1"/>
          <p:nvPr/>
        </p:nvSpPr>
        <p:spPr>
          <a:xfrm>
            <a:off x="179512" y="692696"/>
            <a:ext cx="8568952" cy="5262979"/>
          </a:xfrm>
          <a:prstGeom prst="rect">
            <a:avLst/>
          </a:prstGeom>
          <a:noFill/>
        </p:spPr>
        <p:txBody>
          <a:bodyPr wrap="square" rtlCol="0">
            <a:spAutoFit/>
          </a:bodyPr>
          <a:lstStyle/>
          <a:p>
            <a:r>
              <a:rPr lang="en-US" dirty="0" smtClean="0"/>
              <a:t>The retail cost of our water supply system is ~$2.50–$3.00 /</a:t>
            </a:r>
            <a:r>
              <a:rPr lang="en-US" dirty="0" err="1" smtClean="0"/>
              <a:t>kL</a:t>
            </a:r>
            <a:endParaRPr lang="en-US" dirty="0" smtClean="0"/>
          </a:p>
          <a:p>
            <a:endParaRPr lang="en-US" dirty="0"/>
          </a:p>
          <a:p>
            <a:r>
              <a:rPr lang="en-US" dirty="0" smtClean="0"/>
              <a:t>The cost of desalinated water was (and continues to be*) claimed as $2–$3 /</a:t>
            </a:r>
            <a:r>
              <a:rPr lang="en-US" dirty="0" err="1" smtClean="0"/>
              <a:t>kL</a:t>
            </a:r>
            <a:r>
              <a:rPr lang="en-US" dirty="0" smtClean="0"/>
              <a:t>. </a:t>
            </a:r>
          </a:p>
          <a:p>
            <a:endParaRPr lang="en-US" dirty="0"/>
          </a:p>
          <a:p>
            <a:r>
              <a:rPr lang="en-US" dirty="0" smtClean="0"/>
              <a:t>But let’s do the </a:t>
            </a:r>
            <a:r>
              <a:rPr lang="en-US" dirty="0" err="1" smtClean="0"/>
              <a:t>maths</a:t>
            </a:r>
            <a:r>
              <a:rPr lang="en-US" dirty="0" smtClean="0"/>
              <a:t>:</a:t>
            </a:r>
          </a:p>
          <a:p>
            <a:r>
              <a:rPr lang="en-US" dirty="0" smtClean="0"/>
              <a:t>Plant became operational -  December 2012</a:t>
            </a:r>
          </a:p>
          <a:p>
            <a:r>
              <a:rPr lang="en-US" dirty="0" smtClean="0"/>
              <a:t>First order of water placed by government – </a:t>
            </a:r>
          </a:p>
          <a:p>
            <a:r>
              <a:rPr lang="en-US" dirty="0"/>
              <a:t> </a:t>
            </a:r>
            <a:r>
              <a:rPr lang="en-US" dirty="0" smtClean="0"/>
              <a:t>                            for 50 GL in Summer 2016-17 (4.2 years later)</a:t>
            </a:r>
          </a:p>
          <a:p>
            <a:r>
              <a:rPr lang="en-US" dirty="0" smtClean="0"/>
              <a:t>Victoria pay </a:t>
            </a:r>
            <a:r>
              <a:rPr lang="en-US" dirty="0" err="1" smtClean="0"/>
              <a:t>Aquasure</a:t>
            </a:r>
            <a:r>
              <a:rPr lang="en-US" dirty="0" smtClean="0"/>
              <a:t> $620 m/y to operate the plant + ~$200 m for the first order of 50 GL.</a:t>
            </a:r>
          </a:p>
          <a:p>
            <a:r>
              <a:rPr lang="en-US" dirty="0" smtClean="0"/>
              <a:t>= 620 m x 4.2 + 200 m = $2,800 m for 50 GL (or 50 m </a:t>
            </a:r>
            <a:r>
              <a:rPr lang="en-US" dirty="0" err="1" smtClean="0"/>
              <a:t>kL</a:t>
            </a:r>
            <a:r>
              <a:rPr lang="en-US" dirty="0" smtClean="0"/>
              <a:t>)</a:t>
            </a:r>
          </a:p>
          <a:p>
            <a:r>
              <a:rPr lang="en-US" dirty="0" smtClean="0"/>
              <a:t>= $56 /</a:t>
            </a:r>
            <a:r>
              <a:rPr lang="en-US" dirty="0" err="1" smtClean="0"/>
              <a:t>kL</a:t>
            </a:r>
            <a:endParaRPr lang="en-US" dirty="0" smtClean="0"/>
          </a:p>
          <a:p>
            <a:endParaRPr lang="en-US" dirty="0" smtClean="0"/>
          </a:p>
        </p:txBody>
      </p:sp>
      <p:sp>
        <p:nvSpPr>
          <p:cNvPr id="5" name="TextBox 4"/>
          <p:cNvSpPr txBox="1"/>
          <p:nvPr/>
        </p:nvSpPr>
        <p:spPr>
          <a:xfrm>
            <a:off x="539552" y="6021288"/>
            <a:ext cx="8352928" cy="461665"/>
          </a:xfrm>
          <a:prstGeom prst="rect">
            <a:avLst/>
          </a:prstGeom>
          <a:noFill/>
        </p:spPr>
        <p:txBody>
          <a:bodyPr wrap="square" rtlCol="0">
            <a:spAutoFit/>
          </a:bodyPr>
          <a:lstStyle/>
          <a:p>
            <a:endParaRPr lang="en-US" dirty="0"/>
          </a:p>
        </p:txBody>
      </p:sp>
      <p:sp>
        <p:nvSpPr>
          <p:cNvPr id="6" name="TextBox 5"/>
          <p:cNvSpPr txBox="1"/>
          <p:nvPr/>
        </p:nvSpPr>
        <p:spPr>
          <a:xfrm>
            <a:off x="395536" y="6306924"/>
            <a:ext cx="8352928" cy="523220"/>
          </a:xfrm>
          <a:prstGeom prst="rect">
            <a:avLst/>
          </a:prstGeom>
          <a:noFill/>
        </p:spPr>
        <p:txBody>
          <a:bodyPr wrap="square" rtlCol="0">
            <a:spAutoFit/>
          </a:bodyPr>
          <a:lstStyle/>
          <a:p>
            <a:r>
              <a:rPr lang="en-US" sz="1400" dirty="0" smtClean="0"/>
              <a:t>*Gray (2016) </a:t>
            </a:r>
            <a:r>
              <a:rPr lang="en-US" sz="1400" i="1" dirty="0"/>
              <a:t>The Conversation</a:t>
            </a:r>
            <a:r>
              <a:rPr lang="en-US" sz="1400" i="1" dirty="0" smtClean="0"/>
              <a:t>.</a:t>
            </a:r>
          </a:p>
          <a:p>
            <a:r>
              <a:rPr lang="en-US" sz="1400" i="1" dirty="0" smtClean="0"/>
              <a:t> </a:t>
            </a:r>
            <a:r>
              <a:rPr lang="en-US" sz="1400" i="1" dirty="0"/>
              <a:t>https://</a:t>
            </a:r>
            <a:r>
              <a:rPr lang="en-US" sz="1400" i="1" dirty="0" err="1"/>
              <a:t>theconversation.com</a:t>
            </a:r>
            <a:r>
              <a:rPr lang="en-US" sz="1400" i="1" dirty="0"/>
              <a:t>/melbournes-desalination-plant-is-just-one-part-of-drought-proofing-water-supply-55934</a:t>
            </a:r>
          </a:p>
        </p:txBody>
      </p:sp>
    </p:spTree>
    <p:extLst>
      <p:ext uri="{BB962C8B-B14F-4D97-AF65-F5344CB8AC3E}">
        <p14:creationId xmlns:p14="http://schemas.microsoft.com/office/powerpoint/2010/main" val="188051716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Melbourne water demand 1915-2012.tif"/>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51520" y="2006600"/>
            <a:ext cx="8311898" cy="4233672"/>
          </a:xfrm>
          <a:prstGeom prst="rect">
            <a:avLst/>
          </a:prstGeom>
        </p:spPr>
      </p:pic>
      <p:sp>
        <p:nvSpPr>
          <p:cNvPr id="5" name="Rectangle 4"/>
          <p:cNvSpPr/>
          <p:nvPr/>
        </p:nvSpPr>
        <p:spPr bwMode="auto">
          <a:xfrm>
            <a:off x="6300192" y="3861048"/>
            <a:ext cx="588053" cy="2411877"/>
          </a:xfrm>
          <a:prstGeom prst="rect">
            <a:avLst/>
          </a:prstGeom>
          <a:solidFill>
            <a:schemeClr val="bg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400" b="0" i="0" u="none" strike="noStrike" cap="none" normalizeH="0" baseline="0">
              <a:ln>
                <a:noFill/>
              </a:ln>
              <a:solidFill>
                <a:schemeClr val="bg1"/>
              </a:solidFill>
              <a:effectLst/>
              <a:latin typeface="Gill Sans MT" charset="0"/>
              <a:ea typeface="ＭＳ Ｐゴシック" charset="0"/>
              <a:cs typeface="ＭＳ Ｐゴシック" charset="0"/>
            </a:endParaRPr>
          </a:p>
        </p:txBody>
      </p:sp>
      <p:sp>
        <p:nvSpPr>
          <p:cNvPr id="6" name="Rectangle 5"/>
          <p:cNvSpPr/>
          <p:nvPr/>
        </p:nvSpPr>
        <p:spPr bwMode="auto">
          <a:xfrm>
            <a:off x="6588224" y="188640"/>
            <a:ext cx="936104" cy="2664296"/>
          </a:xfrm>
          <a:prstGeom prst="rect">
            <a:avLst/>
          </a:prstGeom>
          <a:solidFill>
            <a:schemeClr val="bg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400" b="0" i="0" u="none" strike="noStrike" cap="none" normalizeH="0" baseline="0">
              <a:ln>
                <a:noFill/>
              </a:ln>
              <a:solidFill>
                <a:schemeClr val="bg1"/>
              </a:solidFill>
              <a:effectLst/>
              <a:latin typeface="Gill Sans MT" charset="0"/>
              <a:ea typeface="ＭＳ Ｐゴシック" charset="0"/>
              <a:cs typeface="ＭＳ Ｐゴシック" charset="0"/>
            </a:endParaRPr>
          </a:p>
        </p:txBody>
      </p:sp>
      <p:sp>
        <p:nvSpPr>
          <p:cNvPr id="7" name="Rectangle 6"/>
          <p:cNvSpPr/>
          <p:nvPr/>
        </p:nvSpPr>
        <p:spPr bwMode="auto">
          <a:xfrm>
            <a:off x="6444208" y="1628800"/>
            <a:ext cx="588053" cy="2411877"/>
          </a:xfrm>
          <a:prstGeom prst="rect">
            <a:avLst/>
          </a:prstGeom>
          <a:solidFill>
            <a:schemeClr val="bg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400" b="0" i="0" u="none" strike="noStrike" cap="none" normalizeH="0" baseline="0">
              <a:ln>
                <a:noFill/>
              </a:ln>
              <a:solidFill>
                <a:schemeClr val="bg1"/>
              </a:solidFill>
              <a:effectLst/>
              <a:latin typeface="Gill Sans MT" charset="0"/>
              <a:ea typeface="ＭＳ Ｐゴシック" charset="0"/>
              <a:cs typeface="ＭＳ Ｐゴシック" charset="0"/>
            </a:endParaRPr>
          </a:p>
        </p:txBody>
      </p:sp>
      <p:sp>
        <p:nvSpPr>
          <p:cNvPr id="8" name="Rectangle 7"/>
          <p:cNvSpPr/>
          <p:nvPr/>
        </p:nvSpPr>
        <p:spPr bwMode="auto">
          <a:xfrm>
            <a:off x="5940152" y="1196752"/>
            <a:ext cx="588053" cy="1979829"/>
          </a:xfrm>
          <a:prstGeom prst="rect">
            <a:avLst/>
          </a:prstGeom>
          <a:solidFill>
            <a:schemeClr val="bg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400" b="0" i="0" u="none" strike="noStrike" cap="none" normalizeH="0" baseline="0">
              <a:ln>
                <a:noFill/>
              </a:ln>
              <a:solidFill>
                <a:schemeClr val="bg1"/>
              </a:solidFill>
              <a:effectLst/>
              <a:latin typeface="Gill Sans MT" charset="0"/>
              <a:ea typeface="ＭＳ Ｐゴシック" charset="0"/>
              <a:cs typeface="ＭＳ Ｐゴシック" charset="0"/>
            </a:endParaRPr>
          </a:p>
        </p:txBody>
      </p:sp>
      <p:sp>
        <p:nvSpPr>
          <p:cNvPr id="15" name="Rectangle 14"/>
          <p:cNvSpPr/>
          <p:nvPr/>
        </p:nvSpPr>
        <p:spPr bwMode="auto">
          <a:xfrm>
            <a:off x="5940152" y="1781200"/>
            <a:ext cx="2664296" cy="4528120"/>
          </a:xfrm>
          <a:prstGeom prst="rect">
            <a:avLst/>
          </a:prstGeom>
          <a:solidFill>
            <a:schemeClr val="bg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400" b="0" i="0" u="none" strike="noStrike" cap="none" normalizeH="0" baseline="0">
              <a:ln>
                <a:noFill/>
              </a:ln>
              <a:solidFill>
                <a:schemeClr val="bg1"/>
              </a:solidFill>
              <a:effectLst/>
              <a:latin typeface="Gill Sans MT" charset="0"/>
              <a:ea typeface="ＭＳ Ｐゴシック" charset="0"/>
              <a:cs typeface="ＭＳ Ｐゴシック" charset="0"/>
            </a:endParaRPr>
          </a:p>
        </p:txBody>
      </p:sp>
      <p:sp>
        <p:nvSpPr>
          <p:cNvPr id="16" name="Rectangle 1"/>
          <p:cNvSpPr>
            <a:spLocks noChangeArrowheads="1"/>
          </p:cNvSpPr>
          <p:nvPr/>
        </p:nvSpPr>
        <p:spPr bwMode="auto">
          <a:xfrm>
            <a:off x="533400" y="0"/>
            <a:ext cx="8431088" cy="53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6800" rIns="90000" bIns="46800" anchor="ctr"/>
          <a:lstStyle/>
          <a:p>
            <a:pP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2000" dirty="0">
                <a:solidFill>
                  <a:srgbClr val="FF6600"/>
                </a:solidFill>
              </a:rPr>
              <a:t>Why did we get a 150 GL plant when we only needed a 50 GL one?</a:t>
            </a:r>
          </a:p>
        </p:txBody>
      </p:sp>
      <p:sp>
        <p:nvSpPr>
          <p:cNvPr id="17" name="Line 2"/>
          <p:cNvSpPr>
            <a:spLocks noChangeShapeType="1"/>
          </p:cNvSpPr>
          <p:nvPr/>
        </p:nvSpPr>
        <p:spPr bwMode="auto">
          <a:xfrm>
            <a:off x="609600" y="457200"/>
            <a:ext cx="8534400" cy="1588"/>
          </a:xfrm>
          <a:prstGeom prst="line">
            <a:avLst/>
          </a:prstGeom>
          <a:noFill/>
          <a:ln w="19080">
            <a:solidFill>
              <a:srgbClr val="CCCCCC"/>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10" name="Rectangle 9"/>
          <p:cNvSpPr/>
          <p:nvPr/>
        </p:nvSpPr>
        <p:spPr bwMode="auto">
          <a:xfrm>
            <a:off x="1043608" y="1772816"/>
            <a:ext cx="4752528" cy="415280"/>
          </a:xfrm>
          <a:prstGeom prst="rect">
            <a:avLst/>
          </a:prstGeom>
          <a:solidFill>
            <a:schemeClr val="bg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400" b="0" i="0" u="none" strike="noStrike" cap="none" normalizeH="0" baseline="0" dirty="0">
              <a:ln>
                <a:noFill/>
              </a:ln>
              <a:solidFill>
                <a:schemeClr val="bg1"/>
              </a:solidFill>
              <a:effectLst/>
              <a:latin typeface="Gill Sans MT" charset="0"/>
              <a:ea typeface="ＭＳ Ｐゴシック" charset="0"/>
              <a:cs typeface="ＭＳ Ｐゴシック" charset="0"/>
            </a:endParaRPr>
          </a:p>
        </p:txBody>
      </p:sp>
      <p:sp>
        <p:nvSpPr>
          <p:cNvPr id="3" name="TextBox 2"/>
          <p:cNvSpPr txBox="1"/>
          <p:nvPr/>
        </p:nvSpPr>
        <p:spPr>
          <a:xfrm>
            <a:off x="2915816" y="6021288"/>
            <a:ext cx="599243" cy="338554"/>
          </a:xfrm>
          <a:prstGeom prst="rect">
            <a:avLst/>
          </a:prstGeom>
          <a:noFill/>
        </p:spPr>
        <p:txBody>
          <a:bodyPr wrap="none" rtlCol="0">
            <a:spAutoFit/>
          </a:bodyPr>
          <a:lstStyle/>
          <a:p>
            <a:r>
              <a:rPr lang="en-US" sz="1600" dirty="0" smtClean="0">
                <a:latin typeface="Arial"/>
                <a:cs typeface="Arial"/>
              </a:rPr>
              <a:t>Year</a:t>
            </a:r>
            <a:endParaRPr lang="en-US" sz="1600" dirty="0">
              <a:latin typeface="Arial"/>
              <a:cs typeface="Arial"/>
            </a:endParaRPr>
          </a:p>
        </p:txBody>
      </p:sp>
      <p:sp>
        <p:nvSpPr>
          <p:cNvPr id="18" name="TextBox 17"/>
          <p:cNvSpPr txBox="1"/>
          <p:nvPr/>
        </p:nvSpPr>
        <p:spPr>
          <a:xfrm rot="16200000">
            <a:off x="-599407" y="3719702"/>
            <a:ext cx="1496023" cy="338554"/>
          </a:xfrm>
          <a:prstGeom prst="rect">
            <a:avLst/>
          </a:prstGeom>
          <a:noFill/>
        </p:spPr>
        <p:txBody>
          <a:bodyPr wrap="none" rtlCol="0">
            <a:spAutoFit/>
          </a:bodyPr>
          <a:lstStyle/>
          <a:p>
            <a:r>
              <a:rPr lang="en-US" sz="1600" dirty="0" smtClean="0">
                <a:latin typeface="Arial"/>
                <a:cs typeface="Arial"/>
              </a:rPr>
              <a:t>Volume (GL/y)</a:t>
            </a:r>
            <a:endParaRPr lang="en-US" sz="1600" dirty="0">
              <a:latin typeface="Arial"/>
              <a:cs typeface="Arial"/>
            </a:endParaRPr>
          </a:p>
        </p:txBody>
      </p:sp>
      <p:sp>
        <p:nvSpPr>
          <p:cNvPr id="9" name="TextBox 8"/>
          <p:cNvSpPr txBox="1"/>
          <p:nvPr/>
        </p:nvSpPr>
        <p:spPr>
          <a:xfrm rot="21032760">
            <a:off x="1937184" y="5112072"/>
            <a:ext cx="1242347" cy="461665"/>
          </a:xfrm>
          <a:prstGeom prst="rect">
            <a:avLst/>
          </a:prstGeom>
          <a:noFill/>
        </p:spPr>
        <p:txBody>
          <a:bodyPr wrap="none" rtlCol="0">
            <a:spAutoFit/>
          </a:bodyPr>
          <a:lstStyle/>
          <a:p>
            <a:r>
              <a:rPr lang="en-US" dirty="0" smtClean="0"/>
              <a:t>Demand</a:t>
            </a:r>
            <a:endParaRPr lang="en-US" dirty="0"/>
          </a:p>
        </p:txBody>
      </p:sp>
      <p:pic>
        <p:nvPicPr>
          <p:cNvPr id="28" name="Picture 27" descr="Melbourne water projected demand and inflow to 2050.tif"/>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940152" y="4027424"/>
            <a:ext cx="3739896" cy="2212848"/>
          </a:xfrm>
          <a:prstGeom prst="rect">
            <a:avLst/>
          </a:prstGeom>
        </p:spPr>
      </p:pic>
      <p:sp>
        <p:nvSpPr>
          <p:cNvPr id="14" name="TextBox 13"/>
          <p:cNvSpPr txBox="1"/>
          <p:nvPr/>
        </p:nvSpPr>
        <p:spPr>
          <a:xfrm rot="21132442">
            <a:off x="7036082" y="4180368"/>
            <a:ext cx="1546717" cy="338554"/>
          </a:xfrm>
          <a:prstGeom prst="rect">
            <a:avLst/>
          </a:prstGeom>
          <a:noFill/>
        </p:spPr>
        <p:txBody>
          <a:bodyPr wrap="none" rtlCol="0">
            <a:spAutoFit/>
          </a:bodyPr>
          <a:lstStyle/>
          <a:p>
            <a:r>
              <a:rPr lang="en-US" sz="1600" dirty="0" smtClean="0"/>
              <a:t>1990s </a:t>
            </a:r>
            <a:r>
              <a:rPr lang="en-US" sz="1600" dirty="0" err="1" smtClean="0"/>
              <a:t>behaviour</a:t>
            </a:r>
            <a:endParaRPr lang="en-US" sz="1600" dirty="0"/>
          </a:p>
        </p:txBody>
      </p:sp>
      <p:sp>
        <p:nvSpPr>
          <p:cNvPr id="22" name="TextBox 21"/>
          <p:cNvSpPr txBox="1"/>
          <p:nvPr/>
        </p:nvSpPr>
        <p:spPr>
          <a:xfrm rot="21275268">
            <a:off x="7104799" y="4581308"/>
            <a:ext cx="1546717" cy="338554"/>
          </a:xfrm>
          <a:prstGeom prst="rect">
            <a:avLst/>
          </a:prstGeom>
          <a:noFill/>
        </p:spPr>
        <p:txBody>
          <a:bodyPr wrap="none" rtlCol="0">
            <a:spAutoFit/>
          </a:bodyPr>
          <a:lstStyle/>
          <a:p>
            <a:r>
              <a:rPr lang="en-US" sz="1600" dirty="0" smtClean="0"/>
              <a:t>2000s </a:t>
            </a:r>
            <a:r>
              <a:rPr lang="en-US" sz="1600" dirty="0" err="1" smtClean="0"/>
              <a:t>behaviour</a:t>
            </a:r>
            <a:endParaRPr lang="en-US" sz="1600" dirty="0"/>
          </a:p>
        </p:txBody>
      </p:sp>
      <p:cxnSp>
        <p:nvCxnSpPr>
          <p:cNvPr id="25" name="Straight Connector 24"/>
          <p:cNvCxnSpPr/>
          <p:nvPr/>
        </p:nvCxnSpPr>
        <p:spPr bwMode="auto">
          <a:xfrm>
            <a:off x="5292080" y="4365104"/>
            <a:ext cx="720080" cy="0"/>
          </a:xfrm>
          <a:prstGeom prst="line">
            <a:avLst/>
          </a:prstGeom>
          <a:solidFill>
            <a:schemeClr val="accent1"/>
          </a:solidFill>
          <a:ln w="12700" cap="flat" cmpd="sng" algn="ctr">
            <a:solidFill>
              <a:srgbClr val="00A884"/>
            </a:solidFill>
            <a:prstDash val="solid"/>
            <a:round/>
            <a:headEnd type="none" w="med" len="med"/>
            <a:tailEnd type="none" w="med" len="med"/>
          </a:ln>
          <a:effectLst/>
        </p:spPr>
      </p:cxnSp>
      <p:sp>
        <p:nvSpPr>
          <p:cNvPr id="20" name="TextBox 19"/>
          <p:cNvSpPr txBox="1"/>
          <p:nvPr/>
        </p:nvSpPr>
        <p:spPr>
          <a:xfrm>
            <a:off x="4139952" y="4005064"/>
            <a:ext cx="3421329" cy="338554"/>
          </a:xfrm>
          <a:prstGeom prst="rect">
            <a:avLst/>
          </a:prstGeom>
          <a:noFill/>
        </p:spPr>
        <p:txBody>
          <a:bodyPr wrap="none" rtlCol="0">
            <a:spAutoFit/>
          </a:bodyPr>
          <a:lstStyle/>
          <a:p>
            <a:r>
              <a:rPr lang="en-US" sz="1600" dirty="0" smtClean="0">
                <a:solidFill>
                  <a:srgbClr val="00A884"/>
                </a:solidFill>
              </a:rPr>
              <a:t>Projected inflows with </a:t>
            </a:r>
            <a:r>
              <a:rPr lang="en-US" sz="1600" dirty="0" err="1" smtClean="0">
                <a:solidFill>
                  <a:srgbClr val="00A884"/>
                </a:solidFill>
              </a:rPr>
              <a:t>climated</a:t>
            </a:r>
            <a:r>
              <a:rPr lang="en-US" sz="1600" dirty="0" smtClean="0">
                <a:solidFill>
                  <a:srgbClr val="00A884"/>
                </a:solidFill>
              </a:rPr>
              <a:t> change</a:t>
            </a:r>
            <a:endParaRPr lang="en-US" sz="1600" dirty="0">
              <a:solidFill>
                <a:srgbClr val="00A884"/>
              </a:solidFill>
            </a:endParaRPr>
          </a:p>
        </p:txBody>
      </p:sp>
      <p:cxnSp>
        <p:nvCxnSpPr>
          <p:cNvPr id="21" name="Straight Connector 20"/>
          <p:cNvCxnSpPr/>
          <p:nvPr/>
        </p:nvCxnSpPr>
        <p:spPr bwMode="auto">
          <a:xfrm>
            <a:off x="5940152" y="5013176"/>
            <a:ext cx="2592288" cy="0"/>
          </a:xfrm>
          <a:prstGeom prst="line">
            <a:avLst/>
          </a:prstGeom>
          <a:solidFill>
            <a:schemeClr val="accent1"/>
          </a:solidFill>
          <a:ln w="12700" cap="flat" cmpd="sng" algn="ctr">
            <a:solidFill>
              <a:srgbClr val="FFAA00"/>
            </a:solidFill>
            <a:prstDash val="solid"/>
            <a:round/>
            <a:headEnd type="none" w="med" len="med"/>
            <a:tailEnd type="none" w="med" len="med"/>
          </a:ln>
          <a:effectLst/>
        </p:spPr>
      </p:cxnSp>
      <p:sp>
        <p:nvSpPr>
          <p:cNvPr id="33" name="TextBox 32"/>
          <p:cNvSpPr txBox="1"/>
          <p:nvPr/>
        </p:nvSpPr>
        <p:spPr>
          <a:xfrm>
            <a:off x="6084168" y="4941168"/>
            <a:ext cx="2628845" cy="1323439"/>
          </a:xfrm>
          <a:prstGeom prst="rect">
            <a:avLst/>
          </a:prstGeom>
          <a:noFill/>
        </p:spPr>
        <p:txBody>
          <a:bodyPr wrap="none" rtlCol="0">
            <a:spAutoFit/>
          </a:bodyPr>
          <a:lstStyle/>
          <a:p>
            <a:r>
              <a:rPr lang="en-US" sz="1600" dirty="0" smtClean="0"/>
              <a:t>In selecting size of plant</a:t>
            </a:r>
          </a:p>
          <a:p>
            <a:r>
              <a:rPr lang="en-US" sz="1600" dirty="0" smtClean="0"/>
              <a:t>a “step change” in runoff </a:t>
            </a:r>
          </a:p>
          <a:p>
            <a:r>
              <a:rPr lang="en-US" sz="1600" dirty="0" smtClean="0"/>
              <a:t>was assumed over best </a:t>
            </a:r>
          </a:p>
          <a:p>
            <a:r>
              <a:rPr lang="en-US" sz="1600" dirty="0" smtClean="0"/>
              <a:t>scientific climate predictions</a:t>
            </a:r>
          </a:p>
          <a:p>
            <a:endParaRPr lang="en-US" sz="1600" dirty="0"/>
          </a:p>
        </p:txBody>
      </p:sp>
    </p:spTree>
    <p:extLst>
      <p:ext uri="{BB962C8B-B14F-4D97-AF65-F5344CB8AC3E}">
        <p14:creationId xmlns:p14="http://schemas.microsoft.com/office/powerpoint/2010/main" val="183106201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9" name="Rectangle 3"/>
          <p:cNvSpPr>
            <a:spLocks noGrp="1" noChangeArrowheads="1"/>
          </p:cNvSpPr>
          <p:nvPr>
            <p:ph type="body" sz="half" idx="2"/>
          </p:nvPr>
        </p:nvSpPr>
        <p:spPr>
          <a:xfrm>
            <a:off x="1258888" y="836613"/>
            <a:ext cx="7732712" cy="5640387"/>
          </a:xfrm>
        </p:spPr>
        <p:txBody>
          <a:bodyPr/>
          <a:lstStyle/>
          <a:p>
            <a:pPr marL="90488" indent="3175">
              <a:lnSpc>
                <a:spcPct val="90000"/>
              </a:lnSpc>
            </a:pPr>
            <a:r>
              <a:rPr lang="en-US" sz="2400" dirty="0" smtClean="0">
                <a:solidFill>
                  <a:srgbClr val="666666"/>
                </a:solidFill>
              </a:rPr>
              <a:t>Technical advice to invest in a portfolio of different augmentation options ignored</a:t>
            </a:r>
          </a:p>
          <a:p>
            <a:pPr marL="90488" indent="3175">
              <a:lnSpc>
                <a:spcPct val="90000"/>
              </a:lnSpc>
            </a:pPr>
            <a:r>
              <a:rPr lang="en-US" sz="2400" dirty="0" smtClean="0">
                <a:solidFill>
                  <a:srgbClr val="666666"/>
                </a:solidFill>
              </a:rPr>
              <a:t>A single technology perceived as safe selected, over a cheaper, more sustainable, but less politically palatable alternative</a:t>
            </a:r>
          </a:p>
          <a:p>
            <a:pPr marL="90488" indent="3175">
              <a:lnSpc>
                <a:spcPct val="90000"/>
              </a:lnSpc>
            </a:pPr>
            <a:r>
              <a:rPr lang="en-US" sz="2400" dirty="0" smtClean="0">
                <a:solidFill>
                  <a:srgbClr val="666666"/>
                </a:solidFill>
              </a:rPr>
              <a:t>The chosen plant was 2-3 times larger than necessary to meet short-term augmentation needs (reducing incentive to invest in more sustainable augmentation options)</a:t>
            </a:r>
          </a:p>
          <a:p>
            <a:pPr marL="90488" indent="3175">
              <a:lnSpc>
                <a:spcPct val="90000"/>
              </a:lnSpc>
            </a:pPr>
            <a:r>
              <a:rPr lang="en-US" sz="2400" dirty="0" smtClean="0">
                <a:solidFill>
                  <a:srgbClr val="666666"/>
                </a:solidFill>
              </a:rPr>
              <a:t>The sizing decision was based on a scenario that was much worse than the worst-case climate change predictions of the time (that remain largely the same today)</a:t>
            </a:r>
          </a:p>
          <a:p>
            <a:pPr marL="90488" indent="0">
              <a:lnSpc>
                <a:spcPct val="90000"/>
              </a:lnSpc>
              <a:buNone/>
            </a:pPr>
            <a:endParaRPr lang="en-US" sz="2400" dirty="0">
              <a:solidFill>
                <a:srgbClr val="666666"/>
              </a:solidFill>
            </a:endParaRPr>
          </a:p>
          <a:p>
            <a:pPr marL="90488" indent="3175">
              <a:lnSpc>
                <a:spcPct val="90000"/>
              </a:lnSpc>
            </a:pPr>
            <a:r>
              <a:rPr lang="en-US" sz="2400" i="1" dirty="0" smtClean="0">
                <a:solidFill>
                  <a:srgbClr val="666666"/>
                </a:solidFill>
              </a:rPr>
              <a:t>In this policy space, climate change predictions were perceived as too optimistic: resulting in immediate, radical action</a:t>
            </a:r>
            <a:r>
              <a:rPr lang="en-US" sz="2400" dirty="0" smtClean="0">
                <a:solidFill>
                  <a:srgbClr val="666666"/>
                </a:solidFill>
              </a:rPr>
              <a:t>.</a:t>
            </a:r>
          </a:p>
        </p:txBody>
      </p:sp>
      <p:sp>
        <p:nvSpPr>
          <p:cNvPr id="45064" name="Rectangle 8"/>
          <p:cNvSpPr>
            <a:spLocks noGrp="1" noChangeArrowheads="1"/>
          </p:cNvSpPr>
          <p:nvPr>
            <p:ph type="title"/>
          </p:nvPr>
        </p:nvSpPr>
        <p:spPr>
          <a:xfrm>
            <a:off x="533400" y="0"/>
            <a:ext cx="8143056" cy="533400"/>
          </a:xfrm>
          <a:noFill/>
          <a:ln/>
        </p:spPr>
        <p:txBody>
          <a:bodyPr/>
          <a:lstStyle/>
          <a:p>
            <a:pPr algn="l"/>
            <a:r>
              <a:rPr lang="en-US" sz="2400" dirty="0" smtClean="0">
                <a:solidFill>
                  <a:srgbClr val="FF6600"/>
                </a:solidFill>
              </a:rPr>
              <a:t>The curious turn for water policy in 2006 </a:t>
            </a:r>
            <a:endParaRPr lang="en-US" sz="2400" i="1" dirty="0"/>
          </a:p>
        </p:txBody>
      </p:sp>
      <p:sp>
        <p:nvSpPr>
          <p:cNvPr id="45065" name="Line 9"/>
          <p:cNvSpPr>
            <a:spLocks noChangeShapeType="1"/>
          </p:cNvSpPr>
          <p:nvPr/>
        </p:nvSpPr>
        <p:spPr bwMode="auto">
          <a:xfrm>
            <a:off x="609600" y="457200"/>
            <a:ext cx="8534400" cy="0"/>
          </a:xfrm>
          <a:prstGeom prst="line">
            <a:avLst/>
          </a:prstGeom>
          <a:noFill/>
          <a:ln w="19050">
            <a:solidFill>
              <a:srgbClr val="CCCCCC"/>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Tree>
    <p:extLst>
      <p:ext uri="{BB962C8B-B14F-4D97-AF65-F5344CB8AC3E}">
        <p14:creationId xmlns:p14="http://schemas.microsoft.com/office/powerpoint/2010/main" val="330080916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05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505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505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505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505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059"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99992" y="1196752"/>
            <a:ext cx="7931727" cy="4840941"/>
          </a:xfrm>
          <a:prstGeom prst="rect">
            <a:avLst/>
          </a:prstGeom>
          <a:noFill/>
          <a:extLst>
            <a:ext uri="{909E8E84-426E-40dd-AFC4-6F175D3DCCD1}">
              <a14:hiddenFill xmlns:a14="http://schemas.microsoft.com/office/drawing/2010/main">
                <a:solidFill>
                  <a:srgbClr val="FFFFFF"/>
                </a:solidFill>
              </a14:hiddenFill>
            </a:ext>
          </a:extLst>
        </p:spPr>
      </p:pic>
      <p:sp>
        <p:nvSpPr>
          <p:cNvPr id="4100" name="Text Box 4"/>
          <p:cNvSpPr txBox="1">
            <a:spLocks noChangeArrowheads="1"/>
          </p:cNvSpPr>
          <p:nvPr/>
        </p:nvSpPr>
        <p:spPr bwMode="auto">
          <a:xfrm>
            <a:off x="4427984" y="6556713"/>
            <a:ext cx="4716016" cy="2983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82058" tIns="41029" rIns="82058" bIns="41029">
            <a:spAutoFit/>
          </a:bodyPr>
          <a:lstStyle/>
          <a:p>
            <a:pPr eaLnBrk="1" hangingPunct="1"/>
            <a:r>
              <a:rPr lang="en-US" sz="1400" dirty="0" err="1"/>
              <a:t>Gleick</a:t>
            </a:r>
            <a:r>
              <a:rPr lang="en-US" sz="1400" dirty="0"/>
              <a:t> &amp;</a:t>
            </a:r>
            <a:r>
              <a:rPr lang="en-US" sz="1400" dirty="0" smtClean="0"/>
              <a:t> </a:t>
            </a:r>
            <a:r>
              <a:rPr lang="en-US" sz="1400" dirty="0" err="1"/>
              <a:t>Palaniappan</a:t>
            </a:r>
            <a:r>
              <a:rPr lang="en-US" sz="1400" dirty="0"/>
              <a:t> M (2010) </a:t>
            </a:r>
            <a:r>
              <a:rPr lang="en-US" sz="1400" dirty="0" err="1" smtClean="0"/>
              <a:t>Proc</a:t>
            </a:r>
            <a:r>
              <a:rPr lang="en-US" sz="1400" dirty="0" smtClean="0"/>
              <a:t> </a:t>
            </a:r>
            <a:r>
              <a:rPr lang="en-US" sz="1400" dirty="0" err="1"/>
              <a:t>Natl</a:t>
            </a:r>
            <a:r>
              <a:rPr lang="en-US" sz="1400" dirty="0"/>
              <a:t> </a:t>
            </a:r>
            <a:r>
              <a:rPr lang="en-US" sz="1400" dirty="0" err="1"/>
              <a:t>Acad</a:t>
            </a:r>
            <a:r>
              <a:rPr lang="en-US" sz="1400" dirty="0"/>
              <a:t> </a:t>
            </a:r>
            <a:r>
              <a:rPr lang="en-US" sz="1400" dirty="0" err="1"/>
              <a:t>Sci</a:t>
            </a:r>
            <a:r>
              <a:rPr lang="en-US" sz="1400" dirty="0"/>
              <a:t> U S A </a:t>
            </a:r>
            <a:r>
              <a:rPr lang="en-US" sz="1400" dirty="0" smtClean="0"/>
              <a:t>107</a:t>
            </a:r>
            <a:endParaRPr lang="en-US" sz="1400" dirty="0"/>
          </a:p>
        </p:txBody>
      </p:sp>
      <p:sp>
        <p:nvSpPr>
          <p:cNvPr id="2" name="Rectangle 1"/>
          <p:cNvSpPr/>
          <p:nvPr/>
        </p:nvSpPr>
        <p:spPr bwMode="auto">
          <a:xfrm>
            <a:off x="8676456" y="1052736"/>
            <a:ext cx="3816424" cy="4896544"/>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Gill Sans MT" charset="0"/>
              <a:ea typeface="ＭＳ Ｐゴシック" charset="-128"/>
              <a:cs typeface="ＭＳ Ｐゴシック" charset="-128"/>
            </a:endParaRPr>
          </a:p>
        </p:txBody>
      </p:sp>
      <p:pic>
        <p:nvPicPr>
          <p:cNvPr id="5" name="Picture 4"/>
          <p:cNvPicPr>
            <a:picLocks noChangeAspect="1"/>
          </p:cNvPicPr>
          <p:nvPr/>
        </p:nvPicPr>
        <p:blipFill>
          <a:blip r:embed="rId3"/>
          <a:stretch>
            <a:fillRect/>
          </a:stretch>
        </p:blipFill>
        <p:spPr>
          <a:xfrm>
            <a:off x="0" y="1196752"/>
            <a:ext cx="4406900" cy="2501900"/>
          </a:xfrm>
          <a:prstGeom prst="rect">
            <a:avLst/>
          </a:prstGeom>
        </p:spPr>
      </p:pic>
      <p:sp>
        <p:nvSpPr>
          <p:cNvPr id="6" name="Rectangle 2"/>
          <p:cNvSpPr txBox="1">
            <a:spLocks noChangeArrowheads="1"/>
          </p:cNvSpPr>
          <p:nvPr/>
        </p:nvSpPr>
        <p:spPr>
          <a:xfrm>
            <a:off x="6866" y="0"/>
            <a:ext cx="9144000" cy="1171600"/>
          </a:xfrm>
          <a:prstGeom prst="rect">
            <a:avLst/>
          </a:prstGeo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Gill Sans MT" charset="0"/>
                <a:ea typeface="Osaka" charset="-128"/>
                <a:cs typeface="Osaka" charset="-128"/>
              </a:defRPr>
            </a:lvl2pPr>
            <a:lvl3pPr algn="ctr" rtl="0" eaLnBrk="0" fontAlgn="base" hangingPunct="0">
              <a:spcBef>
                <a:spcPct val="0"/>
              </a:spcBef>
              <a:spcAft>
                <a:spcPct val="0"/>
              </a:spcAft>
              <a:defRPr sz="4400">
                <a:solidFill>
                  <a:schemeClr val="tx2"/>
                </a:solidFill>
                <a:latin typeface="Gill Sans MT" charset="0"/>
                <a:ea typeface="Osaka" charset="-128"/>
                <a:cs typeface="Osaka" charset="-128"/>
              </a:defRPr>
            </a:lvl3pPr>
            <a:lvl4pPr algn="ctr" rtl="0" eaLnBrk="0" fontAlgn="base" hangingPunct="0">
              <a:spcBef>
                <a:spcPct val="0"/>
              </a:spcBef>
              <a:spcAft>
                <a:spcPct val="0"/>
              </a:spcAft>
              <a:defRPr sz="4400">
                <a:solidFill>
                  <a:schemeClr val="tx2"/>
                </a:solidFill>
                <a:latin typeface="Gill Sans MT" charset="0"/>
                <a:ea typeface="Osaka" charset="-128"/>
                <a:cs typeface="Osaka" charset="-128"/>
              </a:defRPr>
            </a:lvl4pPr>
            <a:lvl5pPr algn="ctr" rtl="0" eaLnBrk="0" fontAlgn="base" hangingPunct="0">
              <a:spcBef>
                <a:spcPct val="0"/>
              </a:spcBef>
              <a:spcAft>
                <a:spcPct val="0"/>
              </a:spcAft>
              <a:defRPr sz="4400">
                <a:solidFill>
                  <a:schemeClr val="tx2"/>
                </a:solidFill>
                <a:latin typeface="Gill Sans MT" charset="0"/>
                <a:ea typeface="Osaka" charset="-128"/>
                <a:cs typeface="Osaka" charset="-128"/>
              </a:defRPr>
            </a:lvl5pPr>
            <a:lvl6pPr marL="457200" algn="ctr" rtl="0" fontAlgn="base">
              <a:spcBef>
                <a:spcPct val="0"/>
              </a:spcBef>
              <a:spcAft>
                <a:spcPct val="0"/>
              </a:spcAft>
              <a:defRPr sz="4400">
                <a:solidFill>
                  <a:schemeClr val="tx2"/>
                </a:solidFill>
                <a:latin typeface="Gill Sans MT" charset="0"/>
                <a:ea typeface="Osaka" charset="-128"/>
                <a:cs typeface="Osaka" charset="-128"/>
              </a:defRPr>
            </a:lvl6pPr>
            <a:lvl7pPr marL="914400" algn="ctr" rtl="0" fontAlgn="base">
              <a:spcBef>
                <a:spcPct val="0"/>
              </a:spcBef>
              <a:spcAft>
                <a:spcPct val="0"/>
              </a:spcAft>
              <a:defRPr sz="4400">
                <a:solidFill>
                  <a:schemeClr val="tx2"/>
                </a:solidFill>
                <a:latin typeface="Gill Sans MT" charset="0"/>
                <a:ea typeface="Osaka" charset="-128"/>
                <a:cs typeface="Osaka" charset="-128"/>
              </a:defRPr>
            </a:lvl7pPr>
            <a:lvl8pPr marL="1371600" algn="ctr" rtl="0" fontAlgn="base">
              <a:spcBef>
                <a:spcPct val="0"/>
              </a:spcBef>
              <a:spcAft>
                <a:spcPct val="0"/>
              </a:spcAft>
              <a:defRPr sz="4400">
                <a:solidFill>
                  <a:schemeClr val="tx2"/>
                </a:solidFill>
                <a:latin typeface="Gill Sans MT" charset="0"/>
                <a:ea typeface="Osaka" charset="-128"/>
                <a:cs typeface="Osaka" charset="-128"/>
              </a:defRPr>
            </a:lvl8pPr>
            <a:lvl9pPr marL="1828800" algn="ctr" rtl="0" fontAlgn="base">
              <a:spcBef>
                <a:spcPct val="0"/>
              </a:spcBef>
              <a:spcAft>
                <a:spcPct val="0"/>
              </a:spcAft>
              <a:defRPr sz="4400">
                <a:solidFill>
                  <a:schemeClr val="tx2"/>
                </a:solidFill>
                <a:latin typeface="Gill Sans MT" charset="0"/>
                <a:ea typeface="Osaka" charset="-128"/>
                <a:cs typeface="Osaka" charset="-128"/>
              </a:defRPr>
            </a:lvl9pPr>
          </a:lstStyle>
          <a:p>
            <a:pPr eaLnBrk="1" hangingPunct="1"/>
            <a:r>
              <a:rPr lang="en-US" sz="3200" dirty="0" smtClean="0">
                <a:solidFill>
                  <a:srgbClr val="FF6600"/>
                </a:solidFill>
              </a:rPr>
              <a:t>Trading off water that humans use and </a:t>
            </a:r>
            <a:br>
              <a:rPr lang="en-US" sz="3200" dirty="0" smtClean="0">
                <a:solidFill>
                  <a:srgbClr val="FF6600"/>
                </a:solidFill>
              </a:rPr>
            </a:br>
            <a:r>
              <a:rPr lang="en-US" sz="3200" dirty="0" smtClean="0">
                <a:solidFill>
                  <a:srgbClr val="FF6600"/>
                </a:solidFill>
              </a:rPr>
              <a:t>water that aquatic ecosystems need</a:t>
            </a:r>
          </a:p>
        </p:txBody>
      </p:sp>
      <p:sp>
        <p:nvSpPr>
          <p:cNvPr id="3" name="TextBox 2"/>
          <p:cNvSpPr txBox="1"/>
          <p:nvPr/>
        </p:nvSpPr>
        <p:spPr>
          <a:xfrm>
            <a:off x="251520" y="4509120"/>
            <a:ext cx="3888432" cy="1569660"/>
          </a:xfrm>
          <a:prstGeom prst="rect">
            <a:avLst/>
          </a:prstGeom>
          <a:noFill/>
        </p:spPr>
        <p:txBody>
          <a:bodyPr wrap="square" rtlCol="0">
            <a:spAutoFit/>
          </a:bodyPr>
          <a:lstStyle/>
          <a:p>
            <a:r>
              <a:rPr lang="en-US" dirty="0" smtClean="0"/>
              <a:t>So, to protect our rivers,  won’t </a:t>
            </a:r>
            <a:r>
              <a:rPr lang="en-US" dirty="0" err="1" smtClean="0"/>
              <a:t>desal</a:t>
            </a:r>
            <a:r>
              <a:rPr lang="en-US" dirty="0" smtClean="0"/>
              <a:t> (or wastewater recycling) help to reduce our risk of running our rivers dry?</a:t>
            </a:r>
          </a:p>
        </p:txBody>
      </p:sp>
    </p:spTree>
    <p:extLst>
      <p:ext uri="{BB962C8B-B14F-4D97-AF65-F5344CB8AC3E}">
        <p14:creationId xmlns:p14="http://schemas.microsoft.com/office/powerpoint/2010/main" val="386476138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99992" y="1196752"/>
            <a:ext cx="7931727" cy="4840941"/>
          </a:xfrm>
          <a:prstGeom prst="rect">
            <a:avLst/>
          </a:prstGeom>
          <a:noFill/>
          <a:extLst>
            <a:ext uri="{909E8E84-426E-40dd-AFC4-6F175D3DCCD1}">
              <a14:hiddenFill xmlns:a14="http://schemas.microsoft.com/office/drawing/2010/main">
                <a:solidFill>
                  <a:srgbClr val="FFFFFF"/>
                </a:solidFill>
              </a14:hiddenFill>
            </a:ext>
          </a:extLst>
        </p:spPr>
      </p:pic>
      <p:sp>
        <p:nvSpPr>
          <p:cNvPr id="4100" name="Text Box 4"/>
          <p:cNvSpPr txBox="1">
            <a:spLocks noChangeArrowheads="1"/>
          </p:cNvSpPr>
          <p:nvPr/>
        </p:nvSpPr>
        <p:spPr bwMode="auto">
          <a:xfrm>
            <a:off x="4427984" y="6556713"/>
            <a:ext cx="4716016" cy="2983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82058" tIns="41029" rIns="82058" bIns="41029">
            <a:spAutoFit/>
          </a:bodyPr>
          <a:lstStyle/>
          <a:p>
            <a:pPr eaLnBrk="1" hangingPunct="1"/>
            <a:r>
              <a:rPr lang="en-US" sz="1400" dirty="0" err="1"/>
              <a:t>Gleick</a:t>
            </a:r>
            <a:r>
              <a:rPr lang="en-US" sz="1400" dirty="0"/>
              <a:t> &amp;</a:t>
            </a:r>
            <a:r>
              <a:rPr lang="en-US" sz="1400" dirty="0" smtClean="0"/>
              <a:t> </a:t>
            </a:r>
            <a:r>
              <a:rPr lang="en-US" sz="1400" dirty="0" err="1"/>
              <a:t>Palaniappan</a:t>
            </a:r>
            <a:r>
              <a:rPr lang="en-US" sz="1400" dirty="0"/>
              <a:t> M (2010) </a:t>
            </a:r>
            <a:r>
              <a:rPr lang="en-US" sz="1400" dirty="0" err="1" smtClean="0"/>
              <a:t>Proc</a:t>
            </a:r>
            <a:r>
              <a:rPr lang="en-US" sz="1400" dirty="0" smtClean="0"/>
              <a:t> </a:t>
            </a:r>
            <a:r>
              <a:rPr lang="en-US" sz="1400" dirty="0" err="1"/>
              <a:t>Natl</a:t>
            </a:r>
            <a:r>
              <a:rPr lang="en-US" sz="1400" dirty="0"/>
              <a:t> </a:t>
            </a:r>
            <a:r>
              <a:rPr lang="en-US" sz="1400" dirty="0" err="1"/>
              <a:t>Acad</a:t>
            </a:r>
            <a:r>
              <a:rPr lang="en-US" sz="1400" dirty="0"/>
              <a:t> </a:t>
            </a:r>
            <a:r>
              <a:rPr lang="en-US" sz="1400" dirty="0" err="1"/>
              <a:t>Sci</a:t>
            </a:r>
            <a:r>
              <a:rPr lang="en-US" sz="1400" dirty="0"/>
              <a:t> U S A </a:t>
            </a:r>
            <a:r>
              <a:rPr lang="en-US" sz="1400" dirty="0" smtClean="0"/>
              <a:t>107</a:t>
            </a:r>
            <a:endParaRPr lang="en-US" sz="1400" dirty="0"/>
          </a:p>
        </p:txBody>
      </p:sp>
      <p:sp>
        <p:nvSpPr>
          <p:cNvPr id="2" name="Rectangle 1"/>
          <p:cNvSpPr/>
          <p:nvPr/>
        </p:nvSpPr>
        <p:spPr bwMode="auto">
          <a:xfrm>
            <a:off x="8676456" y="1052736"/>
            <a:ext cx="3816424" cy="4896544"/>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Gill Sans MT" charset="0"/>
              <a:ea typeface="ＭＳ Ｐゴシック" charset="-128"/>
              <a:cs typeface="ＭＳ Ｐゴシック" charset="-128"/>
            </a:endParaRPr>
          </a:p>
        </p:txBody>
      </p:sp>
      <p:pic>
        <p:nvPicPr>
          <p:cNvPr id="5" name="Picture 4"/>
          <p:cNvPicPr>
            <a:picLocks noChangeAspect="1"/>
          </p:cNvPicPr>
          <p:nvPr/>
        </p:nvPicPr>
        <p:blipFill>
          <a:blip r:embed="rId3"/>
          <a:stretch>
            <a:fillRect/>
          </a:stretch>
        </p:blipFill>
        <p:spPr>
          <a:xfrm>
            <a:off x="0" y="1196752"/>
            <a:ext cx="4406900" cy="2501900"/>
          </a:xfrm>
          <a:prstGeom prst="rect">
            <a:avLst/>
          </a:prstGeom>
        </p:spPr>
      </p:pic>
      <p:sp>
        <p:nvSpPr>
          <p:cNvPr id="6" name="Rectangle 2"/>
          <p:cNvSpPr txBox="1">
            <a:spLocks noChangeArrowheads="1"/>
          </p:cNvSpPr>
          <p:nvPr/>
        </p:nvSpPr>
        <p:spPr>
          <a:xfrm>
            <a:off x="6866" y="0"/>
            <a:ext cx="9144000" cy="1171600"/>
          </a:xfrm>
          <a:prstGeom prst="rect">
            <a:avLst/>
          </a:prstGeo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Gill Sans MT" charset="0"/>
                <a:ea typeface="Osaka" charset="-128"/>
                <a:cs typeface="Osaka" charset="-128"/>
              </a:defRPr>
            </a:lvl2pPr>
            <a:lvl3pPr algn="ctr" rtl="0" eaLnBrk="0" fontAlgn="base" hangingPunct="0">
              <a:spcBef>
                <a:spcPct val="0"/>
              </a:spcBef>
              <a:spcAft>
                <a:spcPct val="0"/>
              </a:spcAft>
              <a:defRPr sz="4400">
                <a:solidFill>
                  <a:schemeClr val="tx2"/>
                </a:solidFill>
                <a:latin typeface="Gill Sans MT" charset="0"/>
                <a:ea typeface="Osaka" charset="-128"/>
                <a:cs typeface="Osaka" charset="-128"/>
              </a:defRPr>
            </a:lvl3pPr>
            <a:lvl4pPr algn="ctr" rtl="0" eaLnBrk="0" fontAlgn="base" hangingPunct="0">
              <a:spcBef>
                <a:spcPct val="0"/>
              </a:spcBef>
              <a:spcAft>
                <a:spcPct val="0"/>
              </a:spcAft>
              <a:defRPr sz="4400">
                <a:solidFill>
                  <a:schemeClr val="tx2"/>
                </a:solidFill>
                <a:latin typeface="Gill Sans MT" charset="0"/>
                <a:ea typeface="Osaka" charset="-128"/>
                <a:cs typeface="Osaka" charset="-128"/>
              </a:defRPr>
            </a:lvl4pPr>
            <a:lvl5pPr algn="ctr" rtl="0" eaLnBrk="0" fontAlgn="base" hangingPunct="0">
              <a:spcBef>
                <a:spcPct val="0"/>
              </a:spcBef>
              <a:spcAft>
                <a:spcPct val="0"/>
              </a:spcAft>
              <a:defRPr sz="4400">
                <a:solidFill>
                  <a:schemeClr val="tx2"/>
                </a:solidFill>
                <a:latin typeface="Gill Sans MT" charset="0"/>
                <a:ea typeface="Osaka" charset="-128"/>
                <a:cs typeface="Osaka" charset="-128"/>
              </a:defRPr>
            </a:lvl5pPr>
            <a:lvl6pPr marL="457200" algn="ctr" rtl="0" fontAlgn="base">
              <a:spcBef>
                <a:spcPct val="0"/>
              </a:spcBef>
              <a:spcAft>
                <a:spcPct val="0"/>
              </a:spcAft>
              <a:defRPr sz="4400">
                <a:solidFill>
                  <a:schemeClr val="tx2"/>
                </a:solidFill>
                <a:latin typeface="Gill Sans MT" charset="0"/>
                <a:ea typeface="Osaka" charset="-128"/>
                <a:cs typeface="Osaka" charset="-128"/>
              </a:defRPr>
            </a:lvl6pPr>
            <a:lvl7pPr marL="914400" algn="ctr" rtl="0" fontAlgn="base">
              <a:spcBef>
                <a:spcPct val="0"/>
              </a:spcBef>
              <a:spcAft>
                <a:spcPct val="0"/>
              </a:spcAft>
              <a:defRPr sz="4400">
                <a:solidFill>
                  <a:schemeClr val="tx2"/>
                </a:solidFill>
                <a:latin typeface="Gill Sans MT" charset="0"/>
                <a:ea typeface="Osaka" charset="-128"/>
                <a:cs typeface="Osaka" charset="-128"/>
              </a:defRPr>
            </a:lvl7pPr>
            <a:lvl8pPr marL="1371600" algn="ctr" rtl="0" fontAlgn="base">
              <a:spcBef>
                <a:spcPct val="0"/>
              </a:spcBef>
              <a:spcAft>
                <a:spcPct val="0"/>
              </a:spcAft>
              <a:defRPr sz="4400">
                <a:solidFill>
                  <a:schemeClr val="tx2"/>
                </a:solidFill>
                <a:latin typeface="Gill Sans MT" charset="0"/>
                <a:ea typeface="Osaka" charset="-128"/>
                <a:cs typeface="Osaka" charset="-128"/>
              </a:defRPr>
            </a:lvl8pPr>
            <a:lvl9pPr marL="1828800" algn="ctr" rtl="0" fontAlgn="base">
              <a:spcBef>
                <a:spcPct val="0"/>
              </a:spcBef>
              <a:spcAft>
                <a:spcPct val="0"/>
              </a:spcAft>
              <a:defRPr sz="4400">
                <a:solidFill>
                  <a:schemeClr val="tx2"/>
                </a:solidFill>
                <a:latin typeface="Gill Sans MT" charset="0"/>
                <a:ea typeface="Osaka" charset="-128"/>
                <a:cs typeface="Osaka" charset="-128"/>
              </a:defRPr>
            </a:lvl9pPr>
          </a:lstStyle>
          <a:p>
            <a:pPr eaLnBrk="1" hangingPunct="1"/>
            <a:r>
              <a:rPr lang="en-US" sz="3200" dirty="0" smtClean="0">
                <a:solidFill>
                  <a:srgbClr val="FF6600"/>
                </a:solidFill>
              </a:rPr>
              <a:t>Trading off water that humans use and </a:t>
            </a:r>
            <a:br>
              <a:rPr lang="en-US" sz="3200" dirty="0" smtClean="0">
                <a:solidFill>
                  <a:srgbClr val="FF6600"/>
                </a:solidFill>
              </a:rPr>
            </a:br>
            <a:r>
              <a:rPr lang="en-US" sz="3200" dirty="0" smtClean="0">
                <a:solidFill>
                  <a:srgbClr val="FF6600"/>
                </a:solidFill>
              </a:rPr>
              <a:t>water that aquatic ecosystems need</a:t>
            </a:r>
          </a:p>
        </p:txBody>
      </p:sp>
      <p:sp>
        <p:nvSpPr>
          <p:cNvPr id="3" name="TextBox 2"/>
          <p:cNvSpPr txBox="1"/>
          <p:nvPr/>
        </p:nvSpPr>
        <p:spPr>
          <a:xfrm>
            <a:off x="0" y="3645024"/>
            <a:ext cx="4248472" cy="3046988"/>
          </a:xfrm>
          <a:prstGeom prst="rect">
            <a:avLst/>
          </a:prstGeom>
          <a:noFill/>
        </p:spPr>
        <p:txBody>
          <a:bodyPr wrap="square" rtlCol="0">
            <a:spAutoFit/>
          </a:bodyPr>
          <a:lstStyle/>
          <a:p>
            <a:r>
              <a:rPr lang="en-US" dirty="0" smtClean="0"/>
              <a:t>No… </a:t>
            </a:r>
          </a:p>
          <a:p>
            <a:r>
              <a:rPr lang="en-US" dirty="0" smtClean="0"/>
              <a:t>Volumes supplied by </a:t>
            </a:r>
            <a:r>
              <a:rPr lang="en-US" dirty="0" err="1" smtClean="0"/>
              <a:t>desal</a:t>
            </a:r>
            <a:r>
              <a:rPr lang="en-US" dirty="0" smtClean="0"/>
              <a:t> are a tiny fraction of agricultural demands.</a:t>
            </a:r>
          </a:p>
          <a:p>
            <a:r>
              <a:rPr lang="en-US" dirty="0" smtClean="0"/>
              <a:t>In our cities and towns, </a:t>
            </a:r>
            <a:r>
              <a:rPr lang="en-US" dirty="0" err="1" smtClean="0"/>
              <a:t>desal</a:t>
            </a:r>
            <a:r>
              <a:rPr lang="en-US" dirty="0" smtClean="0"/>
              <a:t> prevents us from solving a more pressing problem, and a seizing a remarkable opportunity…</a:t>
            </a:r>
          </a:p>
        </p:txBody>
      </p:sp>
    </p:spTree>
    <p:extLst>
      <p:ext uri="{BB962C8B-B14F-4D97-AF65-F5344CB8AC3E}">
        <p14:creationId xmlns:p14="http://schemas.microsoft.com/office/powerpoint/2010/main" val="107880562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erial photo darwin.jp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861108" y="3975447"/>
            <a:ext cx="4191510" cy="2808312"/>
          </a:xfrm>
          <a:prstGeom prst="rect">
            <a:avLst/>
          </a:prstGeom>
        </p:spPr>
      </p:pic>
      <p:pic>
        <p:nvPicPr>
          <p:cNvPr id="5" name="Picture 4" descr="aerial photo oslo.jp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51520" y="3807131"/>
            <a:ext cx="4464496" cy="2975604"/>
          </a:xfrm>
          <a:prstGeom prst="rect">
            <a:avLst/>
          </a:prstGeom>
        </p:spPr>
      </p:pic>
      <p:pic>
        <p:nvPicPr>
          <p:cNvPr id="6" name="Picture 5" descr="aerial photo Cairo.jp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51520" y="807095"/>
            <a:ext cx="3810000" cy="2857500"/>
          </a:xfrm>
          <a:prstGeom prst="rect">
            <a:avLst/>
          </a:prstGeom>
        </p:spPr>
      </p:pic>
      <p:sp>
        <p:nvSpPr>
          <p:cNvPr id="7" name="TextBox 6"/>
          <p:cNvSpPr txBox="1"/>
          <p:nvPr/>
        </p:nvSpPr>
        <p:spPr>
          <a:xfrm>
            <a:off x="7668344" y="6495727"/>
            <a:ext cx="1417200" cy="276999"/>
          </a:xfrm>
          <a:prstGeom prst="rect">
            <a:avLst/>
          </a:prstGeom>
          <a:noFill/>
        </p:spPr>
        <p:txBody>
          <a:bodyPr wrap="none" rtlCol="0">
            <a:spAutoFit/>
          </a:bodyPr>
          <a:lstStyle/>
          <a:p>
            <a:r>
              <a:rPr lang="en-US" sz="1200" dirty="0" smtClean="0">
                <a:solidFill>
                  <a:srgbClr val="FFFF00"/>
                </a:solidFill>
              </a:rPr>
              <a:t>Source: Tourism NT</a:t>
            </a:r>
            <a:endParaRPr lang="en-US" sz="1200" dirty="0">
              <a:solidFill>
                <a:srgbClr val="FFFF00"/>
              </a:solidFill>
            </a:endParaRPr>
          </a:p>
        </p:txBody>
      </p:sp>
      <p:sp>
        <p:nvSpPr>
          <p:cNvPr id="8" name="TextBox 7"/>
          <p:cNvSpPr txBox="1"/>
          <p:nvPr/>
        </p:nvSpPr>
        <p:spPr>
          <a:xfrm>
            <a:off x="2555776" y="6495727"/>
            <a:ext cx="2159566" cy="461665"/>
          </a:xfrm>
          <a:prstGeom prst="rect">
            <a:avLst/>
          </a:prstGeom>
          <a:noFill/>
        </p:spPr>
        <p:txBody>
          <a:bodyPr wrap="none" rtlCol="0">
            <a:spAutoFit/>
          </a:bodyPr>
          <a:lstStyle/>
          <a:p>
            <a:r>
              <a:rPr lang="en-US" sz="1200" dirty="0">
                <a:solidFill>
                  <a:srgbClr val="FFFF00"/>
                </a:solidFill>
              </a:rPr>
              <a:t>http://</a:t>
            </a:r>
            <a:r>
              <a:rPr lang="en-US" sz="1200" dirty="0" err="1">
                <a:solidFill>
                  <a:srgbClr val="FFFF00"/>
                </a:solidFill>
              </a:rPr>
              <a:t>www.taevapiltnik.ee</a:t>
            </a:r>
            <a:r>
              <a:rPr lang="en-US" sz="1200" dirty="0">
                <a:solidFill>
                  <a:srgbClr val="FFFF00"/>
                </a:solidFill>
              </a:rPr>
              <a:t>/blog/ </a:t>
            </a:r>
          </a:p>
          <a:p>
            <a:endParaRPr lang="en-US" sz="1200" dirty="0">
              <a:solidFill>
                <a:srgbClr val="FFFF00"/>
              </a:solidFill>
            </a:endParaRPr>
          </a:p>
        </p:txBody>
      </p:sp>
      <p:sp>
        <p:nvSpPr>
          <p:cNvPr id="9" name="TextBox 8"/>
          <p:cNvSpPr txBox="1"/>
          <p:nvPr/>
        </p:nvSpPr>
        <p:spPr>
          <a:xfrm>
            <a:off x="1619672" y="3399383"/>
            <a:ext cx="2460980" cy="276999"/>
          </a:xfrm>
          <a:prstGeom prst="rect">
            <a:avLst/>
          </a:prstGeom>
          <a:noFill/>
        </p:spPr>
        <p:txBody>
          <a:bodyPr wrap="none" rtlCol="0">
            <a:spAutoFit/>
          </a:bodyPr>
          <a:lstStyle/>
          <a:p>
            <a:r>
              <a:rPr lang="en-US" sz="1200" dirty="0" smtClean="0">
                <a:solidFill>
                  <a:srgbClr val="FFFF00"/>
                </a:solidFill>
              </a:rPr>
              <a:t>http://</a:t>
            </a:r>
            <a:r>
              <a:rPr lang="en-US" sz="1200" dirty="0" err="1" smtClean="0">
                <a:solidFill>
                  <a:srgbClr val="FFFF00"/>
                </a:solidFill>
              </a:rPr>
              <a:t>worldlitstories.wikispaces.com</a:t>
            </a:r>
            <a:endParaRPr lang="en-US" sz="1200" dirty="0">
              <a:solidFill>
                <a:srgbClr val="FFFF00"/>
              </a:solidFill>
            </a:endParaRPr>
          </a:p>
        </p:txBody>
      </p:sp>
      <p:pic>
        <p:nvPicPr>
          <p:cNvPr id="11" name="Picture 10" descr="aerial photo dhaka.jp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283968" y="807095"/>
            <a:ext cx="4176464" cy="2793120"/>
          </a:xfrm>
          <a:prstGeom prst="rect">
            <a:avLst/>
          </a:prstGeom>
        </p:spPr>
      </p:pic>
      <p:sp>
        <p:nvSpPr>
          <p:cNvPr id="10" name="Rectangle 9"/>
          <p:cNvSpPr/>
          <p:nvPr/>
        </p:nvSpPr>
        <p:spPr>
          <a:xfrm>
            <a:off x="6948264" y="3255367"/>
            <a:ext cx="1409836" cy="276999"/>
          </a:xfrm>
          <a:prstGeom prst="rect">
            <a:avLst/>
          </a:prstGeom>
        </p:spPr>
        <p:txBody>
          <a:bodyPr wrap="none">
            <a:spAutoFit/>
          </a:bodyPr>
          <a:lstStyle/>
          <a:p>
            <a:r>
              <a:rPr lang="en-US" sz="1200" dirty="0">
                <a:solidFill>
                  <a:srgbClr val="FFFF00"/>
                </a:solidFill>
              </a:rPr>
              <a:t>http://</a:t>
            </a:r>
            <a:r>
              <a:rPr lang="en-US" sz="1200" dirty="0" err="1">
                <a:solidFill>
                  <a:srgbClr val="FFFF00"/>
                </a:solidFill>
              </a:rPr>
              <a:t>media.npr.org</a:t>
            </a:r>
            <a:endParaRPr lang="en-US" sz="1200" dirty="0">
              <a:solidFill>
                <a:srgbClr val="FFFF00"/>
              </a:solidFill>
            </a:endParaRPr>
          </a:p>
        </p:txBody>
      </p:sp>
      <p:sp>
        <p:nvSpPr>
          <p:cNvPr id="12" name="TextBox 11"/>
          <p:cNvSpPr txBox="1"/>
          <p:nvPr/>
        </p:nvSpPr>
        <p:spPr>
          <a:xfrm>
            <a:off x="251520" y="807095"/>
            <a:ext cx="651841" cy="338554"/>
          </a:xfrm>
          <a:prstGeom prst="rect">
            <a:avLst/>
          </a:prstGeom>
          <a:noFill/>
        </p:spPr>
        <p:txBody>
          <a:bodyPr wrap="none" rtlCol="0">
            <a:spAutoFit/>
          </a:bodyPr>
          <a:lstStyle/>
          <a:p>
            <a:r>
              <a:rPr lang="en-US" sz="1600" dirty="0" smtClean="0">
                <a:solidFill>
                  <a:srgbClr val="FFFF00"/>
                </a:solidFill>
              </a:rPr>
              <a:t>Cairo</a:t>
            </a:r>
            <a:endParaRPr lang="en-US" sz="1600" dirty="0">
              <a:solidFill>
                <a:srgbClr val="FFFF00"/>
              </a:solidFill>
            </a:endParaRPr>
          </a:p>
        </p:txBody>
      </p:sp>
      <p:sp>
        <p:nvSpPr>
          <p:cNvPr id="13" name="TextBox 12"/>
          <p:cNvSpPr txBox="1"/>
          <p:nvPr/>
        </p:nvSpPr>
        <p:spPr>
          <a:xfrm>
            <a:off x="4283968" y="807095"/>
            <a:ext cx="714559" cy="338554"/>
          </a:xfrm>
          <a:prstGeom prst="rect">
            <a:avLst/>
          </a:prstGeom>
          <a:noFill/>
        </p:spPr>
        <p:txBody>
          <a:bodyPr wrap="none" rtlCol="0">
            <a:spAutoFit/>
          </a:bodyPr>
          <a:lstStyle/>
          <a:p>
            <a:r>
              <a:rPr lang="en-US" sz="1600" dirty="0" smtClean="0">
                <a:solidFill>
                  <a:srgbClr val="FFFF00"/>
                </a:solidFill>
              </a:rPr>
              <a:t>Dhaka</a:t>
            </a:r>
            <a:endParaRPr lang="en-US" sz="1600" dirty="0">
              <a:solidFill>
                <a:srgbClr val="FFFF00"/>
              </a:solidFill>
            </a:endParaRPr>
          </a:p>
        </p:txBody>
      </p:sp>
      <p:sp>
        <p:nvSpPr>
          <p:cNvPr id="14" name="TextBox 13"/>
          <p:cNvSpPr txBox="1"/>
          <p:nvPr/>
        </p:nvSpPr>
        <p:spPr>
          <a:xfrm>
            <a:off x="251520" y="3831431"/>
            <a:ext cx="590727" cy="338554"/>
          </a:xfrm>
          <a:prstGeom prst="rect">
            <a:avLst/>
          </a:prstGeom>
          <a:noFill/>
        </p:spPr>
        <p:txBody>
          <a:bodyPr wrap="none" rtlCol="0">
            <a:spAutoFit/>
          </a:bodyPr>
          <a:lstStyle/>
          <a:p>
            <a:r>
              <a:rPr lang="en-US" sz="1600" dirty="0" smtClean="0">
                <a:solidFill>
                  <a:srgbClr val="FFFF00"/>
                </a:solidFill>
              </a:rPr>
              <a:t>Oslo</a:t>
            </a:r>
            <a:endParaRPr lang="en-US" sz="1600" dirty="0">
              <a:solidFill>
                <a:srgbClr val="FFFF00"/>
              </a:solidFill>
            </a:endParaRPr>
          </a:p>
        </p:txBody>
      </p:sp>
      <p:sp>
        <p:nvSpPr>
          <p:cNvPr id="15" name="TextBox 14"/>
          <p:cNvSpPr txBox="1"/>
          <p:nvPr/>
        </p:nvSpPr>
        <p:spPr>
          <a:xfrm>
            <a:off x="4860032" y="3975447"/>
            <a:ext cx="802523" cy="338554"/>
          </a:xfrm>
          <a:prstGeom prst="rect">
            <a:avLst/>
          </a:prstGeom>
          <a:noFill/>
        </p:spPr>
        <p:txBody>
          <a:bodyPr wrap="none" rtlCol="0">
            <a:spAutoFit/>
          </a:bodyPr>
          <a:lstStyle/>
          <a:p>
            <a:r>
              <a:rPr lang="en-US" sz="1600" dirty="0" smtClean="0">
                <a:solidFill>
                  <a:srgbClr val="FFFF00"/>
                </a:solidFill>
              </a:rPr>
              <a:t>Darwin</a:t>
            </a:r>
            <a:endParaRPr lang="en-US" sz="1600" dirty="0">
              <a:solidFill>
                <a:srgbClr val="FFFF00"/>
              </a:solidFill>
            </a:endParaRPr>
          </a:p>
        </p:txBody>
      </p:sp>
      <p:sp>
        <p:nvSpPr>
          <p:cNvPr id="16" name="Rectangle 8"/>
          <p:cNvSpPr txBox="1">
            <a:spLocks noChangeArrowheads="1"/>
          </p:cNvSpPr>
          <p:nvPr/>
        </p:nvSpPr>
        <p:spPr>
          <a:xfrm>
            <a:off x="533400" y="0"/>
            <a:ext cx="8143056" cy="533400"/>
          </a:xfrm>
          <a:prstGeom prst="rect">
            <a:avLst/>
          </a:prstGeom>
          <a:noFill/>
          <a:ln/>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Gill Sans MT" charset="0"/>
                <a:ea typeface="Osaka" charset="-128"/>
                <a:cs typeface="Osaka" charset="-128"/>
              </a:defRPr>
            </a:lvl2pPr>
            <a:lvl3pPr algn="ctr" rtl="0" eaLnBrk="0" fontAlgn="base" hangingPunct="0">
              <a:spcBef>
                <a:spcPct val="0"/>
              </a:spcBef>
              <a:spcAft>
                <a:spcPct val="0"/>
              </a:spcAft>
              <a:defRPr sz="4400">
                <a:solidFill>
                  <a:schemeClr val="tx2"/>
                </a:solidFill>
                <a:latin typeface="Gill Sans MT" charset="0"/>
                <a:ea typeface="Osaka" charset="-128"/>
                <a:cs typeface="Osaka" charset="-128"/>
              </a:defRPr>
            </a:lvl3pPr>
            <a:lvl4pPr algn="ctr" rtl="0" eaLnBrk="0" fontAlgn="base" hangingPunct="0">
              <a:spcBef>
                <a:spcPct val="0"/>
              </a:spcBef>
              <a:spcAft>
                <a:spcPct val="0"/>
              </a:spcAft>
              <a:defRPr sz="4400">
                <a:solidFill>
                  <a:schemeClr val="tx2"/>
                </a:solidFill>
                <a:latin typeface="Gill Sans MT" charset="0"/>
                <a:ea typeface="Osaka" charset="-128"/>
                <a:cs typeface="Osaka" charset="-128"/>
              </a:defRPr>
            </a:lvl4pPr>
            <a:lvl5pPr algn="ctr" rtl="0" eaLnBrk="0" fontAlgn="base" hangingPunct="0">
              <a:spcBef>
                <a:spcPct val="0"/>
              </a:spcBef>
              <a:spcAft>
                <a:spcPct val="0"/>
              </a:spcAft>
              <a:defRPr sz="4400">
                <a:solidFill>
                  <a:schemeClr val="tx2"/>
                </a:solidFill>
                <a:latin typeface="Gill Sans MT" charset="0"/>
                <a:ea typeface="Osaka" charset="-128"/>
                <a:cs typeface="Osaka" charset="-128"/>
              </a:defRPr>
            </a:lvl5pPr>
            <a:lvl6pPr marL="457200" algn="ctr" rtl="0" fontAlgn="base">
              <a:spcBef>
                <a:spcPct val="0"/>
              </a:spcBef>
              <a:spcAft>
                <a:spcPct val="0"/>
              </a:spcAft>
              <a:defRPr sz="4400">
                <a:solidFill>
                  <a:schemeClr val="tx2"/>
                </a:solidFill>
                <a:latin typeface="Gill Sans MT" charset="0"/>
                <a:ea typeface="Osaka" charset="-128"/>
                <a:cs typeface="Osaka" charset="-128"/>
              </a:defRPr>
            </a:lvl6pPr>
            <a:lvl7pPr marL="914400" algn="ctr" rtl="0" fontAlgn="base">
              <a:spcBef>
                <a:spcPct val="0"/>
              </a:spcBef>
              <a:spcAft>
                <a:spcPct val="0"/>
              </a:spcAft>
              <a:defRPr sz="4400">
                <a:solidFill>
                  <a:schemeClr val="tx2"/>
                </a:solidFill>
                <a:latin typeface="Gill Sans MT" charset="0"/>
                <a:ea typeface="Osaka" charset="-128"/>
                <a:cs typeface="Osaka" charset="-128"/>
              </a:defRPr>
            </a:lvl7pPr>
            <a:lvl8pPr marL="1371600" algn="ctr" rtl="0" fontAlgn="base">
              <a:spcBef>
                <a:spcPct val="0"/>
              </a:spcBef>
              <a:spcAft>
                <a:spcPct val="0"/>
              </a:spcAft>
              <a:defRPr sz="4400">
                <a:solidFill>
                  <a:schemeClr val="tx2"/>
                </a:solidFill>
                <a:latin typeface="Gill Sans MT" charset="0"/>
                <a:ea typeface="Osaka" charset="-128"/>
                <a:cs typeface="Osaka" charset="-128"/>
              </a:defRPr>
            </a:lvl8pPr>
            <a:lvl9pPr marL="1828800" algn="ctr" rtl="0" fontAlgn="base">
              <a:spcBef>
                <a:spcPct val="0"/>
              </a:spcBef>
              <a:spcAft>
                <a:spcPct val="0"/>
              </a:spcAft>
              <a:defRPr sz="4400">
                <a:solidFill>
                  <a:schemeClr val="tx2"/>
                </a:solidFill>
                <a:latin typeface="Gill Sans MT" charset="0"/>
                <a:ea typeface="Osaka" charset="-128"/>
                <a:cs typeface="Osaka" charset="-128"/>
              </a:defRPr>
            </a:lvl9pPr>
          </a:lstStyle>
          <a:p>
            <a:pPr algn="l"/>
            <a:r>
              <a:rPr lang="en-US" sz="2000" dirty="0" smtClean="0">
                <a:solidFill>
                  <a:srgbClr val="FF6600"/>
                </a:solidFill>
              </a:rPr>
              <a:t>The challenges of managing urban water</a:t>
            </a:r>
            <a:endParaRPr lang="en-US" i="1" dirty="0"/>
          </a:p>
        </p:txBody>
      </p:sp>
      <p:sp>
        <p:nvSpPr>
          <p:cNvPr id="17" name="Line 9"/>
          <p:cNvSpPr>
            <a:spLocks noChangeShapeType="1"/>
          </p:cNvSpPr>
          <p:nvPr/>
        </p:nvSpPr>
        <p:spPr bwMode="auto">
          <a:xfrm>
            <a:off x="609600" y="457200"/>
            <a:ext cx="8534400" cy="0"/>
          </a:xfrm>
          <a:prstGeom prst="line">
            <a:avLst/>
          </a:prstGeom>
          <a:noFill/>
          <a:ln w="19050">
            <a:solidFill>
              <a:srgbClr val="CCCCCC"/>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Tree>
    <p:extLst>
      <p:ext uri="{BB962C8B-B14F-4D97-AF65-F5344CB8AC3E}">
        <p14:creationId xmlns:p14="http://schemas.microsoft.com/office/powerpoint/2010/main" val="353681326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0" grpId="0"/>
      <p:bldP spid="13" grpId="0"/>
      <p:bldP spid="14" grpId="0"/>
      <p:bldP spid="1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9" name="Rectangle 3"/>
          <p:cNvSpPr>
            <a:spLocks noGrp="1" noChangeArrowheads="1"/>
          </p:cNvSpPr>
          <p:nvPr>
            <p:ph type="body" sz="half" idx="2"/>
          </p:nvPr>
        </p:nvSpPr>
        <p:spPr>
          <a:xfrm>
            <a:off x="1258888" y="836613"/>
            <a:ext cx="7732712" cy="5640387"/>
          </a:xfrm>
        </p:spPr>
        <p:txBody>
          <a:bodyPr/>
          <a:lstStyle/>
          <a:p>
            <a:pPr marL="90488" indent="3175">
              <a:lnSpc>
                <a:spcPct val="90000"/>
              </a:lnSpc>
            </a:pPr>
            <a:r>
              <a:rPr lang="en-AU" sz="2400" dirty="0" smtClean="0">
                <a:solidFill>
                  <a:srgbClr val="666666"/>
                </a:solidFill>
              </a:rPr>
              <a:t>Provision of clean water</a:t>
            </a:r>
          </a:p>
          <a:p>
            <a:pPr marL="90488" indent="3175">
              <a:lnSpc>
                <a:spcPct val="90000"/>
              </a:lnSpc>
            </a:pPr>
            <a:r>
              <a:rPr lang="en-AU" sz="2400" dirty="0" smtClean="0">
                <a:solidFill>
                  <a:srgbClr val="666666"/>
                </a:solidFill>
              </a:rPr>
              <a:t>Treatment and disposal of wastewater</a:t>
            </a:r>
          </a:p>
          <a:p>
            <a:pPr marL="90488" indent="3175">
              <a:lnSpc>
                <a:spcPct val="90000"/>
              </a:lnSpc>
            </a:pPr>
            <a:r>
              <a:rPr lang="en-AU" sz="2400" dirty="0" smtClean="0">
                <a:solidFill>
                  <a:srgbClr val="666666"/>
                </a:solidFill>
              </a:rPr>
              <a:t>Prevention of flooding</a:t>
            </a:r>
          </a:p>
          <a:p>
            <a:pPr marL="90488" indent="3175">
              <a:lnSpc>
                <a:spcPct val="90000"/>
              </a:lnSpc>
            </a:pPr>
            <a:endParaRPr lang="en-AU" sz="2400" dirty="0">
              <a:solidFill>
                <a:srgbClr val="666666"/>
              </a:solidFill>
            </a:endParaRPr>
          </a:p>
          <a:p>
            <a:pPr marL="90488" indent="3175">
              <a:lnSpc>
                <a:spcPct val="90000"/>
              </a:lnSpc>
            </a:pPr>
            <a:endParaRPr lang="en-AU" sz="2400" dirty="0" smtClean="0">
              <a:solidFill>
                <a:srgbClr val="666666"/>
              </a:solidFill>
            </a:endParaRPr>
          </a:p>
          <a:p>
            <a:pPr marL="90488" indent="0">
              <a:lnSpc>
                <a:spcPct val="90000"/>
              </a:lnSpc>
              <a:buNone/>
            </a:pPr>
            <a:r>
              <a:rPr lang="en-AU" sz="2400" dirty="0" smtClean="0">
                <a:solidFill>
                  <a:srgbClr val="666666"/>
                </a:solidFill>
              </a:rPr>
              <a:t>(And usually last priority, </a:t>
            </a:r>
            <a:br>
              <a:rPr lang="en-AU" sz="2400" dirty="0" smtClean="0">
                <a:solidFill>
                  <a:srgbClr val="666666"/>
                </a:solidFill>
              </a:rPr>
            </a:br>
            <a:r>
              <a:rPr lang="en-AU" sz="2400" dirty="0" smtClean="0">
                <a:solidFill>
                  <a:srgbClr val="666666"/>
                </a:solidFill>
              </a:rPr>
              <a:t>protection of the city’s streams, rivers, and downstream lakes/bays/ocean)</a:t>
            </a:r>
          </a:p>
          <a:p>
            <a:pPr marL="90488" indent="0">
              <a:lnSpc>
                <a:spcPct val="90000"/>
              </a:lnSpc>
              <a:buNone/>
            </a:pPr>
            <a:endParaRPr lang="en-AU" sz="2400" dirty="0">
              <a:solidFill>
                <a:srgbClr val="666666"/>
              </a:solidFill>
            </a:endParaRPr>
          </a:p>
          <a:p>
            <a:pPr marL="90488" indent="0">
              <a:lnSpc>
                <a:spcPct val="90000"/>
              </a:lnSpc>
              <a:buNone/>
            </a:pPr>
            <a:endParaRPr lang="en-AU" sz="2400" dirty="0" smtClean="0">
              <a:solidFill>
                <a:srgbClr val="666666"/>
              </a:solidFill>
            </a:endParaRPr>
          </a:p>
          <a:p>
            <a:pPr marL="90488" indent="3175">
              <a:lnSpc>
                <a:spcPct val="90000"/>
              </a:lnSpc>
            </a:pPr>
            <a:endParaRPr lang="en-US" sz="2400" dirty="0">
              <a:solidFill>
                <a:srgbClr val="666666"/>
              </a:solidFill>
            </a:endParaRPr>
          </a:p>
        </p:txBody>
      </p:sp>
      <p:sp>
        <p:nvSpPr>
          <p:cNvPr id="45064" name="Rectangle 8"/>
          <p:cNvSpPr>
            <a:spLocks noGrp="1" noChangeArrowheads="1"/>
          </p:cNvSpPr>
          <p:nvPr>
            <p:ph type="title"/>
          </p:nvPr>
        </p:nvSpPr>
        <p:spPr>
          <a:xfrm>
            <a:off x="533400" y="0"/>
            <a:ext cx="8143056" cy="533400"/>
          </a:xfrm>
          <a:noFill/>
          <a:ln/>
        </p:spPr>
        <p:txBody>
          <a:bodyPr/>
          <a:lstStyle/>
          <a:p>
            <a:pPr algn="l"/>
            <a:r>
              <a:rPr lang="en-US" sz="2000" dirty="0" smtClean="0">
                <a:solidFill>
                  <a:srgbClr val="FF6600"/>
                </a:solidFill>
              </a:rPr>
              <a:t>Primary urban water challenges no matter where you are…</a:t>
            </a:r>
            <a:endParaRPr lang="en-US" i="1" dirty="0"/>
          </a:p>
        </p:txBody>
      </p:sp>
      <p:sp>
        <p:nvSpPr>
          <p:cNvPr id="45065" name="Line 9"/>
          <p:cNvSpPr>
            <a:spLocks noChangeShapeType="1"/>
          </p:cNvSpPr>
          <p:nvPr/>
        </p:nvSpPr>
        <p:spPr bwMode="auto">
          <a:xfrm>
            <a:off x="609600" y="457200"/>
            <a:ext cx="8534400" cy="0"/>
          </a:xfrm>
          <a:prstGeom prst="line">
            <a:avLst/>
          </a:prstGeom>
          <a:noFill/>
          <a:ln w="19050">
            <a:solidFill>
              <a:srgbClr val="CCCCCC"/>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Tree>
    <p:extLst>
      <p:ext uri="{BB962C8B-B14F-4D97-AF65-F5344CB8AC3E}">
        <p14:creationId xmlns:p14="http://schemas.microsoft.com/office/powerpoint/2010/main" val="68560588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05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059" grpId="0" uiExpand="1"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9" name="Rectangle 3"/>
          <p:cNvSpPr>
            <a:spLocks noGrp="1" noChangeArrowheads="1"/>
          </p:cNvSpPr>
          <p:nvPr>
            <p:ph type="body" sz="half" idx="2"/>
          </p:nvPr>
        </p:nvSpPr>
        <p:spPr>
          <a:xfrm>
            <a:off x="1258888" y="836613"/>
            <a:ext cx="7732712" cy="5640387"/>
          </a:xfrm>
        </p:spPr>
        <p:txBody>
          <a:bodyPr/>
          <a:lstStyle/>
          <a:p>
            <a:pPr marL="90488" indent="3175">
              <a:lnSpc>
                <a:spcPct val="90000"/>
              </a:lnSpc>
            </a:pPr>
            <a:r>
              <a:rPr lang="en-AU" sz="2400" dirty="0" smtClean="0">
                <a:solidFill>
                  <a:srgbClr val="666666"/>
                </a:solidFill>
              </a:rPr>
              <a:t>The Millennium Drought: the problems of relying on river flows for our water supply</a:t>
            </a:r>
          </a:p>
          <a:p>
            <a:pPr marL="90488" indent="3175">
              <a:lnSpc>
                <a:spcPct val="90000"/>
              </a:lnSpc>
            </a:pPr>
            <a:endParaRPr lang="en-AU" sz="2400" dirty="0">
              <a:solidFill>
                <a:srgbClr val="666666"/>
              </a:solidFill>
            </a:endParaRPr>
          </a:p>
          <a:p>
            <a:pPr marL="90488" indent="3175">
              <a:lnSpc>
                <a:spcPct val="90000"/>
              </a:lnSpc>
            </a:pPr>
            <a:r>
              <a:rPr lang="en-AU" sz="2400" dirty="0" smtClean="0">
                <a:solidFill>
                  <a:srgbClr val="666666"/>
                </a:solidFill>
              </a:rPr>
              <a:t>Melbourne’s water supply: 2006 – a fateful turning point</a:t>
            </a:r>
          </a:p>
          <a:p>
            <a:pPr marL="90488" indent="3175">
              <a:lnSpc>
                <a:spcPct val="90000"/>
              </a:lnSpc>
            </a:pPr>
            <a:endParaRPr lang="en-AU" sz="2400" dirty="0">
              <a:solidFill>
                <a:srgbClr val="666666"/>
              </a:solidFill>
            </a:endParaRPr>
          </a:p>
          <a:p>
            <a:pPr marL="90488" indent="3175">
              <a:lnSpc>
                <a:spcPct val="90000"/>
              </a:lnSpc>
            </a:pPr>
            <a:r>
              <a:rPr lang="en-AU" sz="2400" dirty="0" smtClean="0">
                <a:solidFill>
                  <a:srgbClr val="666666"/>
                </a:solidFill>
              </a:rPr>
              <a:t>What could have been and what might be: a more sustainable approach to urban water supply</a:t>
            </a:r>
          </a:p>
          <a:p>
            <a:pPr marL="90488" indent="3175">
              <a:lnSpc>
                <a:spcPct val="90000"/>
              </a:lnSpc>
            </a:pPr>
            <a:endParaRPr lang="en-AU" sz="2400" dirty="0">
              <a:solidFill>
                <a:srgbClr val="666666"/>
              </a:solidFill>
            </a:endParaRPr>
          </a:p>
          <a:p>
            <a:pPr marL="90488" indent="3175">
              <a:lnSpc>
                <a:spcPct val="90000"/>
              </a:lnSpc>
            </a:pPr>
            <a:endParaRPr lang="en-AU" sz="2400" dirty="0" smtClean="0">
              <a:solidFill>
                <a:srgbClr val="666666"/>
              </a:solidFill>
            </a:endParaRPr>
          </a:p>
        </p:txBody>
      </p:sp>
      <p:sp>
        <p:nvSpPr>
          <p:cNvPr id="45064" name="Rectangle 8"/>
          <p:cNvSpPr>
            <a:spLocks noGrp="1" noChangeArrowheads="1"/>
          </p:cNvSpPr>
          <p:nvPr>
            <p:ph type="title"/>
          </p:nvPr>
        </p:nvSpPr>
        <p:spPr>
          <a:xfrm>
            <a:off x="533400" y="0"/>
            <a:ext cx="8143056" cy="533400"/>
          </a:xfrm>
          <a:noFill/>
          <a:ln/>
        </p:spPr>
        <p:txBody>
          <a:bodyPr/>
          <a:lstStyle/>
          <a:p>
            <a:pPr algn="l"/>
            <a:r>
              <a:rPr lang="en-US" sz="2000" dirty="0" smtClean="0">
                <a:solidFill>
                  <a:srgbClr val="FF6600"/>
                </a:solidFill>
              </a:rPr>
              <a:t>Outline</a:t>
            </a:r>
            <a:endParaRPr lang="en-US" i="1" dirty="0"/>
          </a:p>
        </p:txBody>
      </p:sp>
      <p:sp>
        <p:nvSpPr>
          <p:cNvPr id="45065" name="Line 9"/>
          <p:cNvSpPr>
            <a:spLocks noChangeShapeType="1"/>
          </p:cNvSpPr>
          <p:nvPr/>
        </p:nvSpPr>
        <p:spPr bwMode="auto">
          <a:xfrm>
            <a:off x="609600" y="457200"/>
            <a:ext cx="8534400" cy="0"/>
          </a:xfrm>
          <a:prstGeom prst="line">
            <a:avLst/>
          </a:prstGeom>
          <a:noFill/>
          <a:ln w="19050">
            <a:solidFill>
              <a:srgbClr val="CCCCCC"/>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Tree>
    <p:extLst>
      <p:ext uri="{BB962C8B-B14F-4D97-AF65-F5344CB8AC3E}">
        <p14:creationId xmlns:p14="http://schemas.microsoft.com/office/powerpoint/2010/main" val="761117703"/>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35846" y="548681"/>
            <a:ext cx="4048122" cy="2848548"/>
          </a:xfrm>
          <a:prstGeom prst="rect">
            <a:avLst/>
          </a:prstGeom>
        </p:spPr>
      </p:pic>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427984" y="548680"/>
            <a:ext cx="4067944" cy="2849698"/>
          </a:xfrm>
          <a:prstGeom prst="rect">
            <a:avLst/>
          </a:prstGeom>
        </p:spPr>
      </p:pic>
      <p:pic>
        <p:nvPicPr>
          <p:cNvPr id="8" name="Picture 7" descr="China polluted stream.jp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51520" y="3501008"/>
            <a:ext cx="4047964" cy="2664296"/>
          </a:xfrm>
          <a:prstGeom prst="rect">
            <a:avLst/>
          </a:prstGeom>
        </p:spPr>
      </p:pic>
      <p:sp>
        <p:nvSpPr>
          <p:cNvPr id="7" name="Rectangle 6"/>
          <p:cNvSpPr/>
          <p:nvPr/>
        </p:nvSpPr>
        <p:spPr>
          <a:xfrm>
            <a:off x="2483768" y="5805264"/>
            <a:ext cx="1815446" cy="276999"/>
          </a:xfrm>
          <a:prstGeom prst="rect">
            <a:avLst/>
          </a:prstGeom>
        </p:spPr>
        <p:txBody>
          <a:bodyPr wrap="none">
            <a:spAutoFit/>
          </a:bodyPr>
          <a:lstStyle/>
          <a:p>
            <a:r>
              <a:rPr lang="en-US" sz="1200" dirty="0" smtClean="0">
                <a:solidFill>
                  <a:srgbClr val="FFFF00"/>
                </a:solidFill>
              </a:rPr>
              <a:t>http://</a:t>
            </a:r>
            <a:r>
              <a:rPr lang="en-US" sz="1200" dirty="0" err="1" smtClean="0">
                <a:solidFill>
                  <a:srgbClr val="FFFF00"/>
                </a:solidFill>
              </a:rPr>
              <a:t>gallagher-photo.com</a:t>
            </a:r>
            <a:endParaRPr lang="en-US" sz="1200" dirty="0">
              <a:solidFill>
                <a:srgbClr val="FFFF00"/>
              </a:solidFill>
            </a:endParaRPr>
          </a:p>
        </p:txBody>
      </p:sp>
      <p:sp>
        <p:nvSpPr>
          <p:cNvPr id="9" name="TextBox 8"/>
          <p:cNvSpPr txBox="1"/>
          <p:nvPr/>
        </p:nvSpPr>
        <p:spPr>
          <a:xfrm>
            <a:off x="2411760" y="3068960"/>
            <a:ext cx="1840768" cy="276999"/>
          </a:xfrm>
          <a:prstGeom prst="rect">
            <a:avLst/>
          </a:prstGeom>
          <a:noFill/>
        </p:spPr>
        <p:txBody>
          <a:bodyPr wrap="none" rtlCol="0">
            <a:spAutoFit/>
          </a:bodyPr>
          <a:lstStyle/>
          <a:p>
            <a:r>
              <a:rPr lang="en-US" sz="1200" dirty="0" smtClean="0">
                <a:solidFill>
                  <a:srgbClr val="FFFF00"/>
                </a:solidFill>
              </a:rPr>
              <a:t>Source: </a:t>
            </a:r>
            <a:r>
              <a:rPr lang="en-US" sz="1200" dirty="0" err="1" smtClean="0">
                <a:solidFill>
                  <a:srgbClr val="FFFF00"/>
                </a:solidFill>
              </a:rPr>
              <a:t>Mandu</a:t>
            </a:r>
            <a:r>
              <a:rPr lang="en-US" sz="1200" dirty="0" smtClean="0">
                <a:solidFill>
                  <a:srgbClr val="FFFF00"/>
                </a:solidFill>
              </a:rPr>
              <a:t> </a:t>
            </a:r>
            <a:r>
              <a:rPr lang="en-US" sz="1200" dirty="0" err="1" smtClean="0">
                <a:solidFill>
                  <a:srgbClr val="FFFF00"/>
                </a:solidFill>
              </a:rPr>
              <a:t>Essien-Ibok</a:t>
            </a:r>
            <a:endParaRPr lang="en-US" sz="1200" dirty="0">
              <a:solidFill>
                <a:srgbClr val="FFFF00"/>
              </a:solidFill>
            </a:endParaRPr>
          </a:p>
        </p:txBody>
      </p:sp>
      <p:sp>
        <p:nvSpPr>
          <p:cNvPr id="10" name="TextBox 9"/>
          <p:cNvSpPr txBox="1"/>
          <p:nvPr/>
        </p:nvSpPr>
        <p:spPr>
          <a:xfrm>
            <a:off x="4499992" y="3068960"/>
            <a:ext cx="1870073" cy="276999"/>
          </a:xfrm>
          <a:prstGeom prst="rect">
            <a:avLst/>
          </a:prstGeom>
          <a:noFill/>
        </p:spPr>
        <p:txBody>
          <a:bodyPr wrap="none" rtlCol="0">
            <a:spAutoFit/>
          </a:bodyPr>
          <a:lstStyle/>
          <a:p>
            <a:r>
              <a:rPr lang="en-US" sz="1200" dirty="0" smtClean="0">
                <a:solidFill>
                  <a:srgbClr val="FFFF00"/>
                </a:solidFill>
              </a:rPr>
              <a:t>Source</a:t>
            </a:r>
            <a:r>
              <a:rPr lang="en-US" sz="1200" dirty="0">
                <a:solidFill>
                  <a:srgbClr val="FFFF00"/>
                </a:solidFill>
              </a:rPr>
              <a:t>: </a:t>
            </a:r>
            <a:r>
              <a:rPr lang="en-US" sz="1200" dirty="0" smtClean="0">
                <a:solidFill>
                  <a:srgbClr val="FFFF00"/>
                </a:solidFill>
              </a:rPr>
              <a:t>Bianca </a:t>
            </a:r>
            <a:r>
              <a:rPr lang="en-US" sz="1200" dirty="0" err="1" smtClean="0">
                <a:solidFill>
                  <a:srgbClr val="FFFF00"/>
                </a:solidFill>
              </a:rPr>
              <a:t>Ríos</a:t>
            </a:r>
            <a:r>
              <a:rPr lang="en-US" sz="1200" dirty="0" err="1">
                <a:solidFill>
                  <a:srgbClr val="FFFF00"/>
                </a:solidFill>
              </a:rPr>
              <a:t>-</a:t>
            </a:r>
            <a:r>
              <a:rPr lang="en-US" sz="1200" dirty="0" err="1" smtClean="0">
                <a:solidFill>
                  <a:srgbClr val="FFFF00"/>
                </a:solidFill>
              </a:rPr>
              <a:t>Touma</a:t>
            </a:r>
            <a:endParaRPr lang="en-US" sz="1200" dirty="0">
              <a:solidFill>
                <a:srgbClr val="FFFF00"/>
              </a:solidFill>
            </a:endParaRPr>
          </a:p>
        </p:txBody>
      </p:sp>
      <p:sp>
        <p:nvSpPr>
          <p:cNvPr id="12" name="TextBox 11"/>
          <p:cNvSpPr txBox="1"/>
          <p:nvPr/>
        </p:nvSpPr>
        <p:spPr>
          <a:xfrm>
            <a:off x="2555776" y="4437112"/>
            <a:ext cx="988822" cy="461665"/>
          </a:xfrm>
          <a:prstGeom prst="rect">
            <a:avLst/>
          </a:prstGeom>
          <a:noFill/>
        </p:spPr>
        <p:txBody>
          <a:bodyPr wrap="none" rtlCol="0">
            <a:spAutoFit/>
          </a:bodyPr>
          <a:lstStyle/>
          <a:p>
            <a:r>
              <a:rPr lang="en-US" dirty="0" smtClean="0">
                <a:solidFill>
                  <a:srgbClr val="FFFF00"/>
                </a:solidFill>
                <a:latin typeface="Arial"/>
                <a:cs typeface="Arial"/>
              </a:rPr>
              <a:t>China</a:t>
            </a:r>
            <a:endParaRPr lang="en-US" dirty="0">
              <a:solidFill>
                <a:srgbClr val="FFFF00"/>
              </a:solidFill>
              <a:latin typeface="Arial"/>
              <a:cs typeface="Arial"/>
            </a:endParaRPr>
          </a:p>
        </p:txBody>
      </p:sp>
      <p:sp>
        <p:nvSpPr>
          <p:cNvPr id="13" name="TextBox 12"/>
          <p:cNvSpPr txBox="1"/>
          <p:nvPr/>
        </p:nvSpPr>
        <p:spPr>
          <a:xfrm>
            <a:off x="4932041" y="4005064"/>
            <a:ext cx="3888432" cy="1200328"/>
          </a:xfrm>
          <a:prstGeom prst="rect">
            <a:avLst/>
          </a:prstGeom>
          <a:noFill/>
        </p:spPr>
        <p:txBody>
          <a:bodyPr wrap="square" rtlCol="0">
            <a:spAutoFit/>
          </a:bodyPr>
          <a:lstStyle/>
          <a:p>
            <a:r>
              <a:rPr lang="en-US" dirty="0" smtClean="0"/>
              <a:t>What happens in cities where wastewater and flooding are</a:t>
            </a:r>
          </a:p>
          <a:p>
            <a:r>
              <a:rPr lang="en-US" dirty="0"/>
              <a:t>w</a:t>
            </a:r>
            <a:r>
              <a:rPr lang="en-US" dirty="0" smtClean="0"/>
              <a:t>ell managed?</a:t>
            </a:r>
            <a:endParaRPr lang="en-US" dirty="0"/>
          </a:p>
        </p:txBody>
      </p:sp>
    </p:spTree>
    <p:extLst>
      <p:ext uri="{BB962C8B-B14F-4D97-AF65-F5344CB8AC3E}">
        <p14:creationId xmlns:p14="http://schemas.microsoft.com/office/powerpoint/2010/main" val="390648369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P spid="12" grpId="0"/>
      <p:bldP spid="1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591" y="548680"/>
            <a:ext cx="9144000" cy="5950324"/>
          </a:xfrm>
          <a:prstGeom prst="rect">
            <a:avLst/>
          </a:prstGeom>
        </p:spPr>
      </p:pic>
      <p:sp>
        <p:nvSpPr>
          <p:cNvPr id="3" name="Rectangle 8"/>
          <p:cNvSpPr txBox="1">
            <a:spLocks noChangeArrowheads="1"/>
          </p:cNvSpPr>
          <p:nvPr/>
        </p:nvSpPr>
        <p:spPr>
          <a:xfrm>
            <a:off x="179512" y="0"/>
            <a:ext cx="8964488" cy="533400"/>
          </a:xfrm>
          <a:prstGeom prst="rect">
            <a:avLst/>
          </a:prstGeom>
          <a:noFill/>
          <a:ln/>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Gill Sans MT" charset="0"/>
                <a:ea typeface="Osaka" charset="-128"/>
                <a:cs typeface="Osaka" charset="-128"/>
              </a:defRPr>
            </a:lvl2pPr>
            <a:lvl3pPr algn="ctr" rtl="0" eaLnBrk="0" fontAlgn="base" hangingPunct="0">
              <a:spcBef>
                <a:spcPct val="0"/>
              </a:spcBef>
              <a:spcAft>
                <a:spcPct val="0"/>
              </a:spcAft>
              <a:defRPr sz="4400">
                <a:solidFill>
                  <a:schemeClr val="tx2"/>
                </a:solidFill>
                <a:latin typeface="Gill Sans MT" charset="0"/>
                <a:ea typeface="Osaka" charset="-128"/>
                <a:cs typeface="Osaka" charset="-128"/>
              </a:defRPr>
            </a:lvl3pPr>
            <a:lvl4pPr algn="ctr" rtl="0" eaLnBrk="0" fontAlgn="base" hangingPunct="0">
              <a:spcBef>
                <a:spcPct val="0"/>
              </a:spcBef>
              <a:spcAft>
                <a:spcPct val="0"/>
              </a:spcAft>
              <a:defRPr sz="4400">
                <a:solidFill>
                  <a:schemeClr val="tx2"/>
                </a:solidFill>
                <a:latin typeface="Gill Sans MT" charset="0"/>
                <a:ea typeface="Osaka" charset="-128"/>
                <a:cs typeface="Osaka" charset="-128"/>
              </a:defRPr>
            </a:lvl4pPr>
            <a:lvl5pPr algn="ctr" rtl="0" eaLnBrk="0" fontAlgn="base" hangingPunct="0">
              <a:spcBef>
                <a:spcPct val="0"/>
              </a:spcBef>
              <a:spcAft>
                <a:spcPct val="0"/>
              </a:spcAft>
              <a:defRPr sz="4400">
                <a:solidFill>
                  <a:schemeClr val="tx2"/>
                </a:solidFill>
                <a:latin typeface="Gill Sans MT" charset="0"/>
                <a:ea typeface="Osaka" charset="-128"/>
                <a:cs typeface="Osaka" charset="-128"/>
              </a:defRPr>
            </a:lvl5pPr>
            <a:lvl6pPr marL="457200" algn="ctr" rtl="0" fontAlgn="base">
              <a:spcBef>
                <a:spcPct val="0"/>
              </a:spcBef>
              <a:spcAft>
                <a:spcPct val="0"/>
              </a:spcAft>
              <a:defRPr sz="4400">
                <a:solidFill>
                  <a:schemeClr val="tx2"/>
                </a:solidFill>
                <a:latin typeface="Gill Sans MT" charset="0"/>
                <a:ea typeface="Osaka" charset="-128"/>
                <a:cs typeface="Osaka" charset="-128"/>
              </a:defRPr>
            </a:lvl6pPr>
            <a:lvl7pPr marL="914400" algn="ctr" rtl="0" fontAlgn="base">
              <a:spcBef>
                <a:spcPct val="0"/>
              </a:spcBef>
              <a:spcAft>
                <a:spcPct val="0"/>
              </a:spcAft>
              <a:defRPr sz="4400">
                <a:solidFill>
                  <a:schemeClr val="tx2"/>
                </a:solidFill>
                <a:latin typeface="Gill Sans MT" charset="0"/>
                <a:ea typeface="Osaka" charset="-128"/>
                <a:cs typeface="Osaka" charset="-128"/>
              </a:defRPr>
            </a:lvl7pPr>
            <a:lvl8pPr marL="1371600" algn="ctr" rtl="0" fontAlgn="base">
              <a:spcBef>
                <a:spcPct val="0"/>
              </a:spcBef>
              <a:spcAft>
                <a:spcPct val="0"/>
              </a:spcAft>
              <a:defRPr sz="4400">
                <a:solidFill>
                  <a:schemeClr val="tx2"/>
                </a:solidFill>
                <a:latin typeface="Gill Sans MT" charset="0"/>
                <a:ea typeface="Osaka" charset="-128"/>
                <a:cs typeface="Osaka" charset="-128"/>
              </a:defRPr>
            </a:lvl8pPr>
            <a:lvl9pPr marL="1828800" algn="ctr" rtl="0" fontAlgn="base">
              <a:spcBef>
                <a:spcPct val="0"/>
              </a:spcBef>
              <a:spcAft>
                <a:spcPct val="0"/>
              </a:spcAft>
              <a:defRPr sz="4400">
                <a:solidFill>
                  <a:schemeClr val="tx2"/>
                </a:solidFill>
                <a:latin typeface="Gill Sans MT" charset="0"/>
                <a:ea typeface="Osaka" charset="-128"/>
                <a:cs typeface="Osaka" charset="-128"/>
              </a:defRPr>
            </a:lvl9pPr>
          </a:lstStyle>
          <a:p>
            <a:pPr algn="l"/>
            <a:r>
              <a:rPr lang="en-US" sz="2000" dirty="0" smtClean="0">
                <a:solidFill>
                  <a:srgbClr val="FF6600"/>
                </a:solidFill>
              </a:rPr>
              <a:t>Streams of modern cities with good water supply, sanitation, flood management</a:t>
            </a:r>
            <a:endParaRPr lang="en-US" i="1" dirty="0"/>
          </a:p>
        </p:txBody>
      </p:sp>
      <p:sp>
        <p:nvSpPr>
          <p:cNvPr id="4" name="Line 9"/>
          <p:cNvSpPr>
            <a:spLocks noChangeShapeType="1"/>
          </p:cNvSpPr>
          <p:nvPr/>
        </p:nvSpPr>
        <p:spPr bwMode="auto">
          <a:xfrm>
            <a:off x="609600" y="457200"/>
            <a:ext cx="8534400" cy="0"/>
          </a:xfrm>
          <a:prstGeom prst="line">
            <a:avLst/>
          </a:prstGeom>
          <a:noFill/>
          <a:ln w="19050">
            <a:solidFill>
              <a:srgbClr val="CCCCCC"/>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Tree>
    <p:extLst>
      <p:ext uri="{BB962C8B-B14F-4D97-AF65-F5344CB8AC3E}">
        <p14:creationId xmlns:p14="http://schemas.microsoft.com/office/powerpoint/2010/main" val="525714670"/>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0386" name="Picture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123728" y="549275"/>
            <a:ext cx="3440460" cy="50845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400387" name="Text Box 3"/>
          <p:cNvSpPr txBox="1">
            <a:spLocks noChangeArrowheads="1"/>
          </p:cNvSpPr>
          <p:nvPr/>
        </p:nvSpPr>
        <p:spPr bwMode="auto">
          <a:xfrm>
            <a:off x="5652120" y="5157192"/>
            <a:ext cx="2819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1" hangingPunct="1"/>
            <a:r>
              <a:rPr lang="en-US" sz="1800" i="1" dirty="0">
                <a:effectLst>
                  <a:outerShdw blurRad="38100" dist="38100" dir="2700000" algn="tl">
                    <a:srgbClr val="DDDDDD"/>
                  </a:outerShdw>
                </a:effectLst>
                <a:latin typeface="Arial" charset="0"/>
              </a:rPr>
              <a:t>McRae </a:t>
            </a:r>
            <a:r>
              <a:rPr lang="en-US" sz="1800" i="1" dirty="0" err="1">
                <a:effectLst>
                  <a:outerShdw blurRad="38100" dist="38100" dir="2700000" algn="tl">
                    <a:srgbClr val="DDDDDD"/>
                  </a:outerShdw>
                </a:effectLst>
                <a:latin typeface="Arial" charset="0"/>
              </a:rPr>
              <a:t>Ck</a:t>
            </a:r>
            <a:r>
              <a:rPr lang="en-US" sz="1800" i="1" dirty="0">
                <a:effectLst>
                  <a:outerShdw blurRad="38100" dist="38100" dir="2700000" algn="tl">
                    <a:srgbClr val="DDDDDD"/>
                  </a:outerShdw>
                </a:effectLst>
                <a:latin typeface="Arial" charset="0"/>
              </a:rPr>
              <a:t>, Yarra Ranges</a:t>
            </a:r>
          </a:p>
        </p:txBody>
      </p:sp>
      <p:sp>
        <p:nvSpPr>
          <p:cNvPr id="4" name="Rectangle 8"/>
          <p:cNvSpPr txBox="1">
            <a:spLocks noChangeArrowheads="1"/>
          </p:cNvSpPr>
          <p:nvPr/>
        </p:nvSpPr>
        <p:spPr>
          <a:xfrm>
            <a:off x="179512" y="0"/>
            <a:ext cx="8964488" cy="533400"/>
          </a:xfrm>
          <a:prstGeom prst="rect">
            <a:avLst/>
          </a:prstGeom>
          <a:noFill/>
          <a:ln/>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Gill Sans MT" charset="0"/>
                <a:ea typeface="Osaka" charset="-128"/>
                <a:cs typeface="Osaka" charset="-128"/>
              </a:defRPr>
            </a:lvl2pPr>
            <a:lvl3pPr algn="ctr" rtl="0" eaLnBrk="0" fontAlgn="base" hangingPunct="0">
              <a:spcBef>
                <a:spcPct val="0"/>
              </a:spcBef>
              <a:spcAft>
                <a:spcPct val="0"/>
              </a:spcAft>
              <a:defRPr sz="4400">
                <a:solidFill>
                  <a:schemeClr val="tx2"/>
                </a:solidFill>
                <a:latin typeface="Gill Sans MT" charset="0"/>
                <a:ea typeface="Osaka" charset="-128"/>
                <a:cs typeface="Osaka" charset="-128"/>
              </a:defRPr>
            </a:lvl3pPr>
            <a:lvl4pPr algn="ctr" rtl="0" eaLnBrk="0" fontAlgn="base" hangingPunct="0">
              <a:spcBef>
                <a:spcPct val="0"/>
              </a:spcBef>
              <a:spcAft>
                <a:spcPct val="0"/>
              </a:spcAft>
              <a:defRPr sz="4400">
                <a:solidFill>
                  <a:schemeClr val="tx2"/>
                </a:solidFill>
                <a:latin typeface="Gill Sans MT" charset="0"/>
                <a:ea typeface="Osaka" charset="-128"/>
                <a:cs typeface="Osaka" charset="-128"/>
              </a:defRPr>
            </a:lvl4pPr>
            <a:lvl5pPr algn="ctr" rtl="0" eaLnBrk="0" fontAlgn="base" hangingPunct="0">
              <a:spcBef>
                <a:spcPct val="0"/>
              </a:spcBef>
              <a:spcAft>
                <a:spcPct val="0"/>
              </a:spcAft>
              <a:defRPr sz="4400">
                <a:solidFill>
                  <a:schemeClr val="tx2"/>
                </a:solidFill>
                <a:latin typeface="Gill Sans MT" charset="0"/>
                <a:ea typeface="Osaka" charset="-128"/>
                <a:cs typeface="Osaka" charset="-128"/>
              </a:defRPr>
            </a:lvl5pPr>
            <a:lvl6pPr marL="457200" algn="ctr" rtl="0" fontAlgn="base">
              <a:spcBef>
                <a:spcPct val="0"/>
              </a:spcBef>
              <a:spcAft>
                <a:spcPct val="0"/>
              </a:spcAft>
              <a:defRPr sz="4400">
                <a:solidFill>
                  <a:schemeClr val="tx2"/>
                </a:solidFill>
                <a:latin typeface="Gill Sans MT" charset="0"/>
                <a:ea typeface="Osaka" charset="-128"/>
                <a:cs typeface="Osaka" charset="-128"/>
              </a:defRPr>
            </a:lvl6pPr>
            <a:lvl7pPr marL="914400" algn="ctr" rtl="0" fontAlgn="base">
              <a:spcBef>
                <a:spcPct val="0"/>
              </a:spcBef>
              <a:spcAft>
                <a:spcPct val="0"/>
              </a:spcAft>
              <a:defRPr sz="4400">
                <a:solidFill>
                  <a:schemeClr val="tx2"/>
                </a:solidFill>
                <a:latin typeface="Gill Sans MT" charset="0"/>
                <a:ea typeface="Osaka" charset="-128"/>
                <a:cs typeface="Osaka" charset="-128"/>
              </a:defRPr>
            </a:lvl7pPr>
            <a:lvl8pPr marL="1371600" algn="ctr" rtl="0" fontAlgn="base">
              <a:spcBef>
                <a:spcPct val="0"/>
              </a:spcBef>
              <a:spcAft>
                <a:spcPct val="0"/>
              </a:spcAft>
              <a:defRPr sz="4400">
                <a:solidFill>
                  <a:schemeClr val="tx2"/>
                </a:solidFill>
                <a:latin typeface="Gill Sans MT" charset="0"/>
                <a:ea typeface="Osaka" charset="-128"/>
                <a:cs typeface="Osaka" charset="-128"/>
              </a:defRPr>
            </a:lvl8pPr>
            <a:lvl9pPr marL="1828800" algn="ctr" rtl="0" fontAlgn="base">
              <a:spcBef>
                <a:spcPct val="0"/>
              </a:spcBef>
              <a:spcAft>
                <a:spcPct val="0"/>
              </a:spcAft>
              <a:defRPr sz="4400">
                <a:solidFill>
                  <a:schemeClr val="tx2"/>
                </a:solidFill>
                <a:latin typeface="Gill Sans MT" charset="0"/>
                <a:ea typeface="Osaka" charset="-128"/>
                <a:cs typeface="Osaka" charset="-128"/>
              </a:defRPr>
            </a:lvl9pPr>
          </a:lstStyle>
          <a:p>
            <a:pPr algn="l"/>
            <a:r>
              <a:rPr lang="en-US" sz="2000" dirty="0" smtClean="0">
                <a:solidFill>
                  <a:srgbClr val="FF6600"/>
                </a:solidFill>
              </a:rPr>
              <a:t>Why should we care about streams of our cities?</a:t>
            </a:r>
            <a:endParaRPr lang="en-US" i="1" dirty="0"/>
          </a:p>
        </p:txBody>
      </p:sp>
      <p:sp>
        <p:nvSpPr>
          <p:cNvPr id="5" name="Line 9"/>
          <p:cNvSpPr>
            <a:spLocks noChangeShapeType="1"/>
          </p:cNvSpPr>
          <p:nvPr/>
        </p:nvSpPr>
        <p:spPr bwMode="auto">
          <a:xfrm>
            <a:off x="609600" y="457200"/>
            <a:ext cx="8534400" cy="0"/>
          </a:xfrm>
          <a:prstGeom prst="line">
            <a:avLst/>
          </a:prstGeom>
          <a:noFill/>
          <a:ln w="19050">
            <a:solidFill>
              <a:srgbClr val="CCCCCC"/>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 name="Rectangle 8"/>
          <p:cNvSpPr txBox="1">
            <a:spLocks noChangeArrowheads="1"/>
          </p:cNvSpPr>
          <p:nvPr/>
        </p:nvSpPr>
        <p:spPr>
          <a:xfrm>
            <a:off x="971600" y="5805264"/>
            <a:ext cx="7416824" cy="864096"/>
          </a:xfrm>
          <a:prstGeom prst="rect">
            <a:avLst/>
          </a:prstGeom>
          <a:noFill/>
          <a:ln/>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Gill Sans MT" charset="0"/>
                <a:ea typeface="Osaka" charset="-128"/>
                <a:cs typeface="Osaka" charset="-128"/>
              </a:defRPr>
            </a:lvl2pPr>
            <a:lvl3pPr algn="ctr" rtl="0" eaLnBrk="0" fontAlgn="base" hangingPunct="0">
              <a:spcBef>
                <a:spcPct val="0"/>
              </a:spcBef>
              <a:spcAft>
                <a:spcPct val="0"/>
              </a:spcAft>
              <a:defRPr sz="4400">
                <a:solidFill>
                  <a:schemeClr val="tx2"/>
                </a:solidFill>
                <a:latin typeface="Gill Sans MT" charset="0"/>
                <a:ea typeface="Osaka" charset="-128"/>
                <a:cs typeface="Osaka" charset="-128"/>
              </a:defRPr>
            </a:lvl3pPr>
            <a:lvl4pPr algn="ctr" rtl="0" eaLnBrk="0" fontAlgn="base" hangingPunct="0">
              <a:spcBef>
                <a:spcPct val="0"/>
              </a:spcBef>
              <a:spcAft>
                <a:spcPct val="0"/>
              </a:spcAft>
              <a:defRPr sz="4400">
                <a:solidFill>
                  <a:schemeClr val="tx2"/>
                </a:solidFill>
                <a:latin typeface="Gill Sans MT" charset="0"/>
                <a:ea typeface="Osaka" charset="-128"/>
                <a:cs typeface="Osaka" charset="-128"/>
              </a:defRPr>
            </a:lvl4pPr>
            <a:lvl5pPr algn="ctr" rtl="0" eaLnBrk="0" fontAlgn="base" hangingPunct="0">
              <a:spcBef>
                <a:spcPct val="0"/>
              </a:spcBef>
              <a:spcAft>
                <a:spcPct val="0"/>
              </a:spcAft>
              <a:defRPr sz="4400">
                <a:solidFill>
                  <a:schemeClr val="tx2"/>
                </a:solidFill>
                <a:latin typeface="Gill Sans MT" charset="0"/>
                <a:ea typeface="Osaka" charset="-128"/>
                <a:cs typeface="Osaka" charset="-128"/>
              </a:defRPr>
            </a:lvl5pPr>
            <a:lvl6pPr marL="457200" algn="ctr" rtl="0" fontAlgn="base">
              <a:spcBef>
                <a:spcPct val="0"/>
              </a:spcBef>
              <a:spcAft>
                <a:spcPct val="0"/>
              </a:spcAft>
              <a:defRPr sz="4400">
                <a:solidFill>
                  <a:schemeClr val="tx2"/>
                </a:solidFill>
                <a:latin typeface="Gill Sans MT" charset="0"/>
                <a:ea typeface="Osaka" charset="-128"/>
                <a:cs typeface="Osaka" charset="-128"/>
              </a:defRPr>
            </a:lvl6pPr>
            <a:lvl7pPr marL="914400" algn="ctr" rtl="0" fontAlgn="base">
              <a:spcBef>
                <a:spcPct val="0"/>
              </a:spcBef>
              <a:spcAft>
                <a:spcPct val="0"/>
              </a:spcAft>
              <a:defRPr sz="4400">
                <a:solidFill>
                  <a:schemeClr val="tx2"/>
                </a:solidFill>
                <a:latin typeface="Gill Sans MT" charset="0"/>
                <a:ea typeface="Osaka" charset="-128"/>
                <a:cs typeface="Osaka" charset="-128"/>
              </a:defRPr>
            </a:lvl7pPr>
            <a:lvl8pPr marL="1371600" algn="ctr" rtl="0" fontAlgn="base">
              <a:spcBef>
                <a:spcPct val="0"/>
              </a:spcBef>
              <a:spcAft>
                <a:spcPct val="0"/>
              </a:spcAft>
              <a:defRPr sz="4400">
                <a:solidFill>
                  <a:schemeClr val="tx2"/>
                </a:solidFill>
                <a:latin typeface="Gill Sans MT" charset="0"/>
                <a:ea typeface="Osaka" charset="-128"/>
                <a:cs typeface="Osaka" charset="-128"/>
              </a:defRPr>
            </a:lvl8pPr>
            <a:lvl9pPr marL="1828800" algn="ctr" rtl="0" fontAlgn="base">
              <a:spcBef>
                <a:spcPct val="0"/>
              </a:spcBef>
              <a:spcAft>
                <a:spcPct val="0"/>
              </a:spcAft>
              <a:defRPr sz="4400">
                <a:solidFill>
                  <a:schemeClr val="tx2"/>
                </a:solidFill>
                <a:latin typeface="Gill Sans MT" charset="0"/>
                <a:ea typeface="Osaka" charset="-128"/>
                <a:cs typeface="Osaka" charset="-128"/>
              </a:defRPr>
            </a:lvl9pPr>
          </a:lstStyle>
          <a:p>
            <a:pPr algn="l"/>
            <a:r>
              <a:rPr lang="en-US" sz="2000" dirty="0" smtClean="0">
                <a:solidFill>
                  <a:srgbClr val="FF6600"/>
                </a:solidFill>
              </a:rPr>
              <a:t>…And what if protecting our cities’ streams can help deliver our other basic needs of water supply and flood protection?</a:t>
            </a:r>
            <a:endParaRPr lang="en-US" i="1" dirty="0"/>
          </a:p>
        </p:txBody>
      </p:sp>
    </p:spTree>
    <p:extLst>
      <p:ext uri="{BB962C8B-B14F-4D97-AF65-F5344CB8AC3E}">
        <p14:creationId xmlns:p14="http://schemas.microsoft.com/office/powerpoint/2010/main" val="7021630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591" y="548680"/>
            <a:ext cx="9144000" cy="5950324"/>
          </a:xfrm>
          <a:prstGeom prst="rect">
            <a:avLst/>
          </a:prstGeom>
        </p:spPr>
      </p:pic>
      <p:sp>
        <p:nvSpPr>
          <p:cNvPr id="3" name="Rectangle 8"/>
          <p:cNvSpPr txBox="1">
            <a:spLocks noChangeArrowheads="1"/>
          </p:cNvSpPr>
          <p:nvPr/>
        </p:nvSpPr>
        <p:spPr>
          <a:xfrm>
            <a:off x="179512" y="0"/>
            <a:ext cx="8964488" cy="533400"/>
          </a:xfrm>
          <a:prstGeom prst="rect">
            <a:avLst/>
          </a:prstGeom>
          <a:noFill/>
          <a:ln/>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Gill Sans MT" charset="0"/>
                <a:ea typeface="Osaka" charset="-128"/>
                <a:cs typeface="Osaka" charset="-128"/>
              </a:defRPr>
            </a:lvl2pPr>
            <a:lvl3pPr algn="ctr" rtl="0" eaLnBrk="0" fontAlgn="base" hangingPunct="0">
              <a:spcBef>
                <a:spcPct val="0"/>
              </a:spcBef>
              <a:spcAft>
                <a:spcPct val="0"/>
              </a:spcAft>
              <a:defRPr sz="4400">
                <a:solidFill>
                  <a:schemeClr val="tx2"/>
                </a:solidFill>
                <a:latin typeface="Gill Sans MT" charset="0"/>
                <a:ea typeface="Osaka" charset="-128"/>
                <a:cs typeface="Osaka" charset="-128"/>
              </a:defRPr>
            </a:lvl3pPr>
            <a:lvl4pPr algn="ctr" rtl="0" eaLnBrk="0" fontAlgn="base" hangingPunct="0">
              <a:spcBef>
                <a:spcPct val="0"/>
              </a:spcBef>
              <a:spcAft>
                <a:spcPct val="0"/>
              </a:spcAft>
              <a:defRPr sz="4400">
                <a:solidFill>
                  <a:schemeClr val="tx2"/>
                </a:solidFill>
                <a:latin typeface="Gill Sans MT" charset="0"/>
                <a:ea typeface="Osaka" charset="-128"/>
                <a:cs typeface="Osaka" charset="-128"/>
              </a:defRPr>
            </a:lvl4pPr>
            <a:lvl5pPr algn="ctr" rtl="0" eaLnBrk="0" fontAlgn="base" hangingPunct="0">
              <a:spcBef>
                <a:spcPct val="0"/>
              </a:spcBef>
              <a:spcAft>
                <a:spcPct val="0"/>
              </a:spcAft>
              <a:defRPr sz="4400">
                <a:solidFill>
                  <a:schemeClr val="tx2"/>
                </a:solidFill>
                <a:latin typeface="Gill Sans MT" charset="0"/>
                <a:ea typeface="Osaka" charset="-128"/>
                <a:cs typeface="Osaka" charset="-128"/>
              </a:defRPr>
            </a:lvl5pPr>
            <a:lvl6pPr marL="457200" algn="ctr" rtl="0" fontAlgn="base">
              <a:spcBef>
                <a:spcPct val="0"/>
              </a:spcBef>
              <a:spcAft>
                <a:spcPct val="0"/>
              </a:spcAft>
              <a:defRPr sz="4400">
                <a:solidFill>
                  <a:schemeClr val="tx2"/>
                </a:solidFill>
                <a:latin typeface="Gill Sans MT" charset="0"/>
                <a:ea typeface="Osaka" charset="-128"/>
                <a:cs typeface="Osaka" charset="-128"/>
              </a:defRPr>
            </a:lvl6pPr>
            <a:lvl7pPr marL="914400" algn="ctr" rtl="0" fontAlgn="base">
              <a:spcBef>
                <a:spcPct val="0"/>
              </a:spcBef>
              <a:spcAft>
                <a:spcPct val="0"/>
              </a:spcAft>
              <a:defRPr sz="4400">
                <a:solidFill>
                  <a:schemeClr val="tx2"/>
                </a:solidFill>
                <a:latin typeface="Gill Sans MT" charset="0"/>
                <a:ea typeface="Osaka" charset="-128"/>
                <a:cs typeface="Osaka" charset="-128"/>
              </a:defRPr>
            </a:lvl7pPr>
            <a:lvl8pPr marL="1371600" algn="ctr" rtl="0" fontAlgn="base">
              <a:spcBef>
                <a:spcPct val="0"/>
              </a:spcBef>
              <a:spcAft>
                <a:spcPct val="0"/>
              </a:spcAft>
              <a:defRPr sz="4400">
                <a:solidFill>
                  <a:schemeClr val="tx2"/>
                </a:solidFill>
                <a:latin typeface="Gill Sans MT" charset="0"/>
                <a:ea typeface="Osaka" charset="-128"/>
                <a:cs typeface="Osaka" charset="-128"/>
              </a:defRPr>
            </a:lvl8pPr>
            <a:lvl9pPr marL="1828800" algn="ctr" rtl="0" fontAlgn="base">
              <a:spcBef>
                <a:spcPct val="0"/>
              </a:spcBef>
              <a:spcAft>
                <a:spcPct val="0"/>
              </a:spcAft>
              <a:defRPr sz="4400">
                <a:solidFill>
                  <a:schemeClr val="tx2"/>
                </a:solidFill>
                <a:latin typeface="Gill Sans MT" charset="0"/>
                <a:ea typeface="Osaka" charset="-128"/>
                <a:cs typeface="Osaka" charset="-128"/>
              </a:defRPr>
            </a:lvl9pPr>
          </a:lstStyle>
          <a:p>
            <a:pPr algn="l"/>
            <a:r>
              <a:rPr lang="en-US" sz="2000" dirty="0" smtClean="0">
                <a:solidFill>
                  <a:srgbClr val="FF6600"/>
                </a:solidFill>
              </a:rPr>
              <a:t>Streams of modern cities with good water supply, sanitation, flood management</a:t>
            </a:r>
            <a:endParaRPr lang="en-US" i="1" dirty="0"/>
          </a:p>
        </p:txBody>
      </p:sp>
      <p:sp>
        <p:nvSpPr>
          <p:cNvPr id="4" name="Line 9"/>
          <p:cNvSpPr>
            <a:spLocks noChangeShapeType="1"/>
          </p:cNvSpPr>
          <p:nvPr/>
        </p:nvSpPr>
        <p:spPr bwMode="auto">
          <a:xfrm>
            <a:off x="609600" y="457200"/>
            <a:ext cx="8534400" cy="0"/>
          </a:xfrm>
          <a:prstGeom prst="line">
            <a:avLst/>
          </a:prstGeom>
          <a:noFill/>
          <a:ln w="19050">
            <a:solidFill>
              <a:srgbClr val="CCCCCC"/>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Tree>
    <p:extLst>
      <p:ext uri="{BB962C8B-B14F-4D97-AF65-F5344CB8AC3E}">
        <p14:creationId xmlns:p14="http://schemas.microsoft.com/office/powerpoint/2010/main" val="2830728982"/>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591" y="548680"/>
            <a:ext cx="9144000" cy="5950324"/>
          </a:xfrm>
          <a:prstGeom prst="rect">
            <a:avLst/>
          </a:prstGeom>
        </p:spPr>
      </p:pic>
      <p:sp>
        <p:nvSpPr>
          <p:cNvPr id="3" name="Rectangle 8"/>
          <p:cNvSpPr txBox="1">
            <a:spLocks noChangeArrowheads="1"/>
          </p:cNvSpPr>
          <p:nvPr/>
        </p:nvSpPr>
        <p:spPr>
          <a:xfrm>
            <a:off x="179512" y="0"/>
            <a:ext cx="8964488" cy="533400"/>
          </a:xfrm>
          <a:prstGeom prst="rect">
            <a:avLst/>
          </a:prstGeom>
          <a:noFill/>
          <a:ln/>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Gill Sans MT" charset="0"/>
                <a:ea typeface="Osaka" charset="-128"/>
                <a:cs typeface="Osaka" charset="-128"/>
              </a:defRPr>
            </a:lvl2pPr>
            <a:lvl3pPr algn="ctr" rtl="0" eaLnBrk="0" fontAlgn="base" hangingPunct="0">
              <a:spcBef>
                <a:spcPct val="0"/>
              </a:spcBef>
              <a:spcAft>
                <a:spcPct val="0"/>
              </a:spcAft>
              <a:defRPr sz="4400">
                <a:solidFill>
                  <a:schemeClr val="tx2"/>
                </a:solidFill>
                <a:latin typeface="Gill Sans MT" charset="0"/>
                <a:ea typeface="Osaka" charset="-128"/>
                <a:cs typeface="Osaka" charset="-128"/>
              </a:defRPr>
            </a:lvl3pPr>
            <a:lvl4pPr algn="ctr" rtl="0" eaLnBrk="0" fontAlgn="base" hangingPunct="0">
              <a:spcBef>
                <a:spcPct val="0"/>
              </a:spcBef>
              <a:spcAft>
                <a:spcPct val="0"/>
              </a:spcAft>
              <a:defRPr sz="4400">
                <a:solidFill>
                  <a:schemeClr val="tx2"/>
                </a:solidFill>
                <a:latin typeface="Gill Sans MT" charset="0"/>
                <a:ea typeface="Osaka" charset="-128"/>
                <a:cs typeface="Osaka" charset="-128"/>
              </a:defRPr>
            </a:lvl4pPr>
            <a:lvl5pPr algn="ctr" rtl="0" eaLnBrk="0" fontAlgn="base" hangingPunct="0">
              <a:spcBef>
                <a:spcPct val="0"/>
              </a:spcBef>
              <a:spcAft>
                <a:spcPct val="0"/>
              </a:spcAft>
              <a:defRPr sz="4400">
                <a:solidFill>
                  <a:schemeClr val="tx2"/>
                </a:solidFill>
                <a:latin typeface="Gill Sans MT" charset="0"/>
                <a:ea typeface="Osaka" charset="-128"/>
                <a:cs typeface="Osaka" charset="-128"/>
              </a:defRPr>
            </a:lvl5pPr>
            <a:lvl6pPr marL="457200" algn="ctr" rtl="0" fontAlgn="base">
              <a:spcBef>
                <a:spcPct val="0"/>
              </a:spcBef>
              <a:spcAft>
                <a:spcPct val="0"/>
              </a:spcAft>
              <a:defRPr sz="4400">
                <a:solidFill>
                  <a:schemeClr val="tx2"/>
                </a:solidFill>
                <a:latin typeface="Gill Sans MT" charset="0"/>
                <a:ea typeface="Osaka" charset="-128"/>
                <a:cs typeface="Osaka" charset="-128"/>
              </a:defRPr>
            </a:lvl6pPr>
            <a:lvl7pPr marL="914400" algn="ctr" rtl="0" fontAlgn="base">
              <a:spcBef>
                <a:spcPct val="0"/>
              </a:spcBef>
              <a:spcAft>
                <a:spcPct val="0"/>
              </a:spcAft>
              <a:defRPr sz="4400">
                <a:solidFill>
                  <a:schemeClr val="tx2"/>
                </a:solidFill>
                <a:latin typeface="Gill Sans MT" charset="0"/>
                <a:ea typeface="Osaka" charset="-128"/>
                <a:cs typeface="Osaka" charset="-128"/>
              </a:defRPr>
            </a:lvl7pPr>
            <a:lvl8pPr marL="1371600" algn="ctr" rtl="0" fontAlgn="base">
              <a:spcBef>
                <a:spcPct val="0"/>
              </a:spcBef>
              <a:spcAft>
                <a:spcPct val="0"/>
              </a:spcAft>
              <a:defRPr sz="4400">
                <a:solidFill>
                  <a:schemeClr val="tx2"/>
                </a:solidFill>
                <a:latin typeface="Gill Sans MT" charset="0"/>
                <a:ea typeface="Osaka" charset="-128"/>
                <a:cs typeface="Osaka" charset="-128"/>
              </a:defRPr>
            </a:lvl8pPr>
            <a:lvl9pPr marL="1828800" algn="ctr" rtl="0" fontAlgn="base">
              <a:spcBef>
                <a:spcPct val="0"/>
              </a:spcBef>
              <a:spcAft>
                <a:spcPct val="0"/>
              </a:spcAft>
              <a:defRPr sz="4400">
                <a:solidFill>
                  <a:schemeClr val="tx2"/>
                </a:solidFill>
                <a:latin typeface="Gill Sans MT" charset="0"/>
                <a:ea typeface="Osaka" charset="-128"/>
                <a:cs typeface="Osaka" charset="-128"/>
              </a:defRPr>
            </a:lvl9pPr>
          </a:lstStyle>
          <a:p>
            <a:pPr algn="l"/>
            <a:r>
              <a:rPr lang="en-US" sz="2000" dirty="0" smtClean="0">
                <a:solidFill>
                  <a:srgbClr val="FF6600"/>
                </a:solidFill>
              </a:rPr>
              <a:t>Streams of modern cities with good water supply, sanitation, flood management</a:t>
            </a:r>
            <a:endParaRPr lang="en-US" i="1" dirty="0"/>
          </a:p>
        </p:txBody>
      </p:sp>
      <p:sp>
        <p:nvSpPr>
          <p:cNvPr id="4" name="Line 9"/>
          <p:cNvSpPr>
            <a:spLocks noChangeShapeType="1"/>
          </p:cNvSpPr>
          <p:nvPr/>
        </p:nvSpPr>
        <p:spPr bwMode="auto">
          <a:xfrm>
            <a:off x="609600" y="457200"/>
            <a:ext cx="8534400" cy="0"/>
          </a:xfrm>
          <a:prstGeom prst="line">
            <a:avLst/>
          </a:prstGeom>
          <a:noFill/>
          <a:ln w="19050">
            <a:solidFill>
              <a:srgbClr val="CCCCCC"/>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 name="TextBox 4"/>
          <p:cNvSpPr txBox="1"/>
          <p:nvPr/>
        </p:nvSpPr>
        <p:spPr>
          <a:xfrm>
            <a:off x="395536" y="2276872"/>
            <a:ext cx="8136904" cy="2677656"/>
          </a:xfrm>
          <a:prstGeom prst="rect">
            <a:avLst/>
          </a:prstGeom>
          <a:solidFill>
            <a:schemeClr val="bg1"/>
          </a:solidFill>
        </p:spPr>
        <p:txBody>
          <a:bodyPr wrap="square" rtlCol="0">
            <a:spAutoFit/>
          </a:bodyPr>
          <a:lstStyle/>
          <a:p>
            <a:r>
              <a:rPr lang="en-US" dirty="0" smtClean="0"/>
              <a:t>Urban stormwater runoff: </a:t>
            </a:r>
          </a:p>
          <a:p>
            <a:r>
              <a:rPr lang="en-US" dirty="0" smtClean="0"/>
              <a:t>our standard approaches to managing it (for flood protection) degrade our cities’ streams and rivers.*</a:t>
            </a:r>
          </a:p>
          <a:p>
            <a:endParaRPr lang="en-US" dirty="0"/>
          </a:p>
          <a:p>
            <a:r>
              <a:rPr lang="en-US" dirty="0" smtClean="0"/>
              <a:t>Alternative approaches could protect and restore them </a:t>
            </a:r>
          </a:p>
          <a:p>
            <a:r>
              <a:rPr lang="en-US" dirty="0" smtClean="0"/>
              <a:t>(and more effectively protect us from floods and provide us with a huge, sustainable water supply…)</a:t>
            </a:r>
            <a:endParaRPr lang="en-US" dirty="0"/>
          </a:p>
        </p:txBody>
      </p:sp>
      <p:sp>
        <p:nvSpPr>
          <p:cNvPr id="6" name="TextBox 5"/>
          <p:cNvSpPr txBox="1"/>
          <p:nvPr/>
        </p:nvSpPr>
        <p:spPr>
          <a:xfrm>
            <a:off x="5625898" y="6550223"/>
            <a:ext cx="3571924" cy="307777"/>
          </a:xfrm>
          <a:prstGeom prst="rect">
            <a:avLst/>
          </a:prstGeom>
          <a:noFill/>
        </p:spPr>
        <p:txBody>
          <a:bodyPr wrap="none" rtlCol="0">
            <a:spAutoFit/>
          </a:bodyPr>
          <a:lstStyle/>
          <a:p>
            <a:r>
              <a:rPr lang="en-US" sz="1400" dirty="0" smtClean="0"/>
              <a:t>*Walsh et al. 2005 J N Am </a:t>
            </a:r>
            <a:r>
              <a:rPr lang="en-US" sz="1400" dirty="0" err="1" smtClean="0"/>
              <a:t>Benthol</a:t>
            </a:r>
            <a:r>
              <a:rPr lang="en-US" sz="1400" dirty="0" smtClean="0"/>
              <a:t> </a:t>
            </a:r>
            <a:r>
              <a:rPr lang="en-US" sz="1400" dirty="0" err="1" smtClean="0"/>
              <a:t>Soc</a:t>
            </a:r>
            <a:r>
              <a:rPr lang="en-US" sz="1400" dirty="0" smtClean="0"/>
              <a:t> 24: 706 </a:t>
            </a:r>
            <a:endParaRPr lang="en-US" sz="1400" dirty="0"/>
          </a:p>
        </p:txBody>
      </p:sp>
    </p:spTree>
    <p:extLst>
      <p:ext uri="{BB962C8B-B14F-4D97-AF65-F5344CB8AC3E}">
        <p14:creationId xmlns:p14="http://schemas.microsoft.com/office/powerpoint/2010/main" val="84228071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ChangeArrowheads="1"/>
          </p:cNvSpPr>
          <p:nvPr/>
        </p:nvSpPr>
        <p:spPr bwMode="auto">
          <a:xfrm>
            <a:off x="0" y="1744663"/>
            <a:ext cx="6959600" cy="5113337"/>
          </a:xfrm>
          <a:prstGeom prst="rect">
            <a:avLst/>
          </a:prstGeom>
          <a:solidFill>
            <a:schemeClr val="bg1"/>
          </a:solidFill>
          <a:ln w="9525">
            <a:noFill/>
            <a:miter lim="800000"/>
            <a:headEnd/>
            <a:tailEnd/>
          </a:ln>
        </p:spPr>
        <p:txBody>
          <a:bodyPr wrap="none" anchor="ctr"/>
          <a:lstStyle/>
          <a:p>
            <a:endParaRPr lang="en-US"/>
          </a:p>
        </p:txBody>
      </p:sp>
      <p:sp>
        <p:nvSpPr>
          <p:cNvPr id="39939" name="Rectangle 3"/>
          <p:cNvSpPr>
            <a:spLocks noChangeArrowheads="1"/>
          </p:cNvSpPr>
          <p:nvPr/>
        </p:nvSpPr>
        <p:spPr bwMode="auto">
          <a:xfrm>
            <a:off x="0" y="844550"/>
            <a:ext cx="9144000" cy="5113338"/>
          </a:xfrm>
          <a:prstGeom prst="rect">
            <a:avLst/>
          </a:prstGeom>
          <a:solidFill>
            <a:schemeClr val="bg1"/>
          </a:solidFill>
          <a:ln w="9525">
            <a:noFill/>
            <a:miter lim="800000"/>
            <a:headEnd/>
            <a:tailEnd/>
          </a:ln>
        </p:spPr>
        <p:txBody>
          <a:bodyPr wrap="none" anchor="ctr"/>
          <a:lstStyle/>
          <a:p>
            <a:endParaRPr lang="en-US"/>
          </a:p>
        </p:txBody>
      </p:sp>
      <p:pic>
        <p:nvPicPr>
          <p:cNvPr id="39940" name="Picture 5"/>
          <p:cNvPicPr>
            <a:picLocks noChangeAspect="1" noChangeArrowheads="1"/>
          </p:cNvPicPr>
          <p:nvPr/>
        </p:nvPicPr>
        <p:blipFill>
          <a:blip r:embed="rId2"/>
          <a:srcRect/>
          <a:stretch>
            <a:fillRect/>
          </a:stretch>
        </p:blipFill>
        <p:spPr bwMode="auto">
          <a:xfrm>
            <a:off x="855663" y="1155700"/>
            <a:ext cx="3067050" cy="5057775"/>
          </a:xfrm>
          <a:prstGeom prst="rect">
            <a:avLst/>
          </a:prstGeom>
          <a:noFill/>
          <a:ln w="9525">
            <a:noFill/>
            <a:miter lim="800000"/>
            <a:headEnd/>
            <a:tailEnd/>
          </a:ln>
        </p:spPr>
      </p:pic>
      <p:sp>
        <p:nvSpPr>
          <p:cNvPr id="199687" name="Rectangle 7"/>
          <p:cNvSpPr>
            <a:spLocks noChangeArrowheads="1"/>
          </p:cNvSpPr>
          <p:nvPr/>
        </p:nvSpPr>
        <p:spPr bwMode="auto">
          <a:xfrm>
            <a:off x="0" y="0"/>
            <a:ext cx="6156325" cy="549275"/>
          </a:xfrm>
          <a:prstGeom prst="rect">
            <a:avLst/>
          </a:prstGeom>
          <a:noFill/>
          <a:ln w="9525">
            <a:noFill/>
            <a:miter lim="800000"/>
            <a:headEnd/>
            <a:tailEnd/>
          </a:ln>
          <a:effectLst/>
        </p:spPr>
        <p:txBody>
          <a:bodyPr anchor="ctr"/>
          <a:lstStyle/>
          <a:p>
            <a:pPr algn="ctr">
              <a:defRPr/>
            </a:pPr>
            <a:r>
              <a:rPr lang="en-US" dirty="0">
                <a:solidFill>
                  <a:srgbClr val="FF6600"/>
                </a:solidFill>
                <a:latin typeface="+mj-lt"/>
                <a:ea typeface="+mj-ea"/>
                <a:cs typeface="+mj-cs"/>
              </a:rPr>
              <a:t>Water on a hectare of forest over a year</a:t>
            </a:r>
            <a:r>
              <a:rPr lang="en-US" dirty="0" smtClean="0">
                <a:solidFill>
                  <a:srgbClr val="FF6600"/>
                </a:solidFill>
                <a:latin typeface="+mj-lt"/>
                <a:ea typeface="+mj-ea"/>
                <a:cs typeface="+mj-cs"/>
              </a:rPr>
              <a:t>...</a:t>
            </a:r>
            <a:endParaRPr lang="en-US" dirty="0">
              <a:solidFill>
                <a:srgbClr val="FF6600"/>
              </a:solidFill>
              <a:latin typeface="+mj-lt"/>
              <a:ea typeface="+mj-ea"/>
              <a:cs typeface="+mj-cs"/>
            </a:endParaRPr>
          </a:p>
        </p:txBody>
      </p:sp>
      <p:sp>
        <p:nvSpPr>
          <p:cNvPr id="39942" name="Line 8"/>
          <p:cNvSpPr>
            <a:spLocks noChangeShapeType="1"/>
          </p:cNvSpPr>
          <p:nvPr/>
        </p:nvSpPr>
        <p:spPr bwMode="auto">
          <a:xfrm>
            <a:off x="609600" y="476250"/>
            <a:ext cx="8534400" cy="0"/>
          </a:xfrm>
          <a:prstGeom prst="line">
            <a:avLst/>
          </a:prstGeom>
          <a:noFill/>
          <a:ln w="19050">
            <a:solidFill>
              <a:srgbClr val="CCCCCC"/>
            </a:solidFill>
            <a:round/>
            <a:headEnd/>
            <a:tailEnd/>
          </a:ln>
        </p:spPr>
        <p:txBody>
          <a:bodyPr wrap="none" anchor="ctr"/>
          <a:lstStyle/>
          <a:p>
            <a:endParaRPr lang="fr-FR"/>
          </a:p>
        </p:txBody>
      </p:sp>
    </p:spTree>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ChangeArrowheads="1"/>
          </p:cNvSpPr>
          <p:nvPr/>
        </p:nvSpPr>
        <p:spPr bwMode="auto">
          <a:xfrm>
            <a:off x="0" y="1744663"/>
            <a:ext cx="6959600" cy="5113337"/>
          </a:xfrm>
          <a:prstGeom prst="rect">
            <a:avLst/>
          </a:prstGeom>
          <a:solidFill>
            <a:schemeClr val="bg1"/>
          </a:solidFill>
          <a:ln w="9525">
            <a:noFill/>
            <a:miter lim="800000"/>
            <a:headEnd/>
            <a:tailEnd/>
          </a:ln>
        </p:spPr>
        <p:txBody>
          <a:bodyPr wrap="none" anchor="ctr"/>
          <a:lstStyle/>
          <a:p>
            <a:endParaRPr lang="en-US"/>
          </a:p>
        </p:txBody>
      </p:sp>
      <p:sp>
        <p:nvSpPr>
          <p:cNvPr id="40963" name="Rectangle 3"/>
          <p:cNvSpPr>
            <a:spLocks noChangeArrowheads="1"/>
          </p:cNvSpPr>
          <p:nvPr/>
        </p:nvSpPr>
        <p:spPr bwMode="auto">
          <a:xfrm>
            <a:off x="0" y="844550"/>
            <a:ext cx="9144000" cy="5113338"/>
          </a:xfrm>
          <a:prstGeom prst="rect">
            <a:avLst/>
          </a:prstGeom>
          <a:solidFill>
            <a:schemeClr val="bg1"/>
          </a:solidFill>
          <a:ln w="9525">
            <a:noFill/>
            <a:miter lim="800000"/>
            <a:headEnd/>
            <a:tailEnd/>
          </a:ln>
        </p:spPr>
        <p:txBody>
          <a:bodyPr wrap="none" anchor="ctr"/>
          <a:lstStyle/>
          <a:p>
            <a:endParaRPr lang="en-US"/>
          </a:p>
        </p:txBody>
      </p:sp>
      <p:pic>
        <p:nvPicPr>
          <p:cNvPr id="40964" name="Picture 5"/>
          <p:cNvPicPr>
            <a:picLocks noChangeAspect="1" noChangeArrowheads="1"/>
          </p:cNvPicPr>
          <p:nvPr/>
        </p:nvPicPr>
        <p:blipFill>
          <a:blip r:embed="rId2"/>
          <a:srcRect/>
          <a:stretch>
            <a:fillRect/>
          </a:stretch>
        </p:blipFill>
        <p:spPr bwMode="auto">
          <a:xfrm>
            <a:off x="811213" y="1143000"/>
            <a:ext cx="3190875" cy="4572000"/>
          </a:xfrm>
          <a:prstGeom prst="rect">
            <a:avLst/>
          </a:prstGeom>
          <a:noFill/>
          <a:ln w="9525">
            <a:noFill/>
            <a:miter lim="800000"/>
            <a:headEnd/>
            <a:tailEnd/>
          </a:ln>
        </p:spPr>
      </p:pic>
      <p:pic>
        <p:nvPicPr>
          <p:cNvPr id="40965" name="Picture 6"/>
          <p:cNvPicPr>
            <a:picLocks noChangeAspect="1" noChangeArrowheads="1"/>
          </p:cNvPicPr>
          <p:nvPr/>
        </p:nvPicPr>
        <p:blipFill>
          <a:blip r:embed="rId3"/>
          <a:srcRect/>
          <a:stretch>
            <a:fillRect/>
          </a:stretch>
        </p:blipFill>
        <p:spPr bwMode="auto">
          <a:xfrm>
            <a:off x="4316413" y="1501775"/>
            <a:ext cx="3305175" cy="4267200"/>
          </a:xfrm>
          <a:prstGeom prst="rect">
            <a:avLst/>
          </a:prstGeom>
          <a:noFill/>
          <a:ln w="9525">
            <a:noFill/>
            <a:miter lim="800000"/>
            <a:headEnd/>
            <a:tailEnd/>
          </a:ln>
        </p:spPr>
      </p:pic>
      <p:sp>
        <p:nvSpPr>
          <p:cNvPr id="200711" name="Rectangle 7"/>
          <p:cNvSpPr>
            <a:spLocks noChangeArrowheads="1"/>
          </p:cNvSpPr>
          <p:nvPr/>
        </p:nvSpPr>
        <p:spPr bwMode="auto">
          <a:xfrm>
            <a:off x="0" y="0"/>
            <a:ext cx="5580063" cy="549275"/>
          </a:xfrm>
          <a:prstGeom prst="rect">
            <a:avLst/>
          </a:prstGeom>
          <a:noFill/>
          <a:ln w="9525">
            <a:noFill/>
            <a:miter lim="800000"/>
            <a:headEnd/>
            <a:tailEnd/>
          </a:ln>
          <a:effectLst/>
        </p:spPr>
        <p:txBody>
          <a:bodyPr anchor="ctr"/>
          <a:lstStyle/>
          <a:p>
            <a:pPr algn="ctr">
              <a:defRPr/>
            </a:pPr>
            <a:r>
              <a:rPr lang="en-US" dirty="0">
                <a:solidFill>
                  <a:srgbClr val="FF6600"/>
                </a:solidFill>
                <a:latin typeface="+mj-lt"/>
                <a:ea typeface="+mj-ea"/>
                <a:cs typeface="+mj-cs"/>
              </a:rPr>
              <a:t>Replace the forest with a building...</a:t>
            </a:r>
          </a:p>
        </p:txBody>
      </p:sp>
      <p:sp>
        <p:nvSpPr>
          <p:cNvPr id="40967" name="Line 9"/>
          <p:cNvSpPr>
            <a:spLocks noChangeShapeType="1"/>
          </p:cNvSpPr>
          <p:nvPr/>
        </p:nvSpPr>
        <p:spPr bwMode="auto">
          <a:xfrm>
            <a:off x="609600" y="476250"/>
            <a:ext cx="8534400" cy="0"/>
          </a:xfrm>
          <a:prstGeom prst="line">
            <a:avLst/>
          </a:prstGeom>
          <a:noFill/>
          <a:ln w="19050">
            <a:solidFill>
              <a:srgbClr val="CCCCCC"/>
            </a:solidFill>
            <a:round/>
            <a:headEnd/>
            <a:tailEnd/>
          </a:ln>
        </p:spPr>
        <p:txBody>
          <a:bodyPr wrap="none" anchor="ctr"/>
          <a:lstStyle/>
          <a:p>
            <a:endParaRPr lang="fr-FR"/>
          </a:p>
        </p:txBody>
      </p:sp>
    </p:spTree>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ChangeArrowheads="1"/>
          </p:cNvSpPr>
          <p:nvPr/>
        </p:nvSpPr>
        <p:spPr bwMode="auto">
          <a:xfrm>
            <a:off x="6602413" y="5664200"/>
            <a:ext cx="2541587" cy="1193800"/>
          </a:xfrm>
          <a:prstGeom prst="rect">
            <a:avLst/>
          </a:prstGeom>
          <a:solidFill>
            <a:schemeClr val="bg1"/>
          </a:solidFill>
          <a:ln w="9525">
            <a:noFill/>
            <a:miter lim="800000"/>
            <a:headEnd/>
            <a:tailEnd/>
          </a:ln>
        </p:spPr>
        <p:txBody>
          <a:bodyPr wrap="none" anchor="ctr"/>
          <a:lstStyle/>
          <a:p>
            <a:endParaRPr lang="en-US"/>
          </a:p>
        </p:txBody>
      </p:sp>
      <p:sp>
        <p:nvSpPr>
          <p:cNvPr id="41987" name="Rectangle 3"/>
          <p:cNvSpPr>
            <a:spLocks noChangeArrowheads="1"/>
          </p:cNvSpPr>
          <p:nvPr/>
        </p:nvSpPr>
        <p:spPr bwMode="auto">
          <a:xfrm>
            <a:off x="0" y="1744663"/>
            <a:ext cx="6959600" cy="5113337"/>
          </a:xfrm>
          <a:prstGeom prst="rect">
            <a:avLst/>
          </a:prstGeom>
          <a:solidFill>
            <a:schemeClr val="bg1"/>
          </a:solidFill>
          <a:ln w="9525">
            <a:noFill/>
            <a:miter lim="800000"/>
            <a:headEnd/>
            <a:tailEnd/>
          </a:ln>
        </p:spPr>
        <p:txBody>
          <a:bodyPr wrap="none" anchor="ctr"/>
          <a:lstStyle/>
          <a:p>
            <a:endParaRPr lang="en-US"/>
          </a:p>
        </p:txBody>
      </p:sp>
      <p:sp>
        <p:nvSpPr>
          <p:cNvPr id="41988" name="Rectangle 4"/>
          <p:cNvSpPr>
            <a:spLocks noChangeArrowheads="1"/>
          </p:cNvSpPr>
          <p:nvPr/>
        </p:nvSpPr>
        <p:spPr bwMode="auto">
          <a:xfrm>
            <a:off x="0" y="844550"/>
            <a:ext cx="9144000" cy="5113338"/>
          </a:xfrm>
          <a:prstGeom prst="rect">
            <a:avLst/>
          </a:prstGeom>
          <a:solidFill>
            <a:schemeClr val="bg1"/>
          </a:solidFill>
          <a:ln w="9525">
            <a:noFill/>
            <a:miter lim="800000"/>
            <a:headEnd/>
            <a:tailEnd/>
          </a:ln>
        </p:spPr>
        <p:txBody>
          <a:bodyPr wrap="none" anchor="ctr"/>
          <a:lstStyle/>
          <a:p>
            <a:endParaRPr lang="en-US"/>
          </a:p>
        </p:txBody>
      </p:sp>
      <p:pic>
        <p:nvPicPr>
          <p:cNvPr id="41989" name="Picture 6"/>
          <p:cNvPicPr>
            <a:picLocks noChangeAspect="1" noChangeArrowheads="1"/>
          </p:cNvPicPr>
          <p:nvPr/>
        </p:nvPicPr>
        <p:blipFill>
          <a:blip r:embed="rId2"/>
          <a:srcRect/>
          <a:stretch>
            <a:fillRect/>
          </a:stretch>
        </p:blipFill>
        <p:spPr bwMode="auto">
          <a:xfrm>
            <a:off x="855663" y="1155700"/>
            <a:ext cx="3067050" cy="5057775"/>
          </a:xfrm>
          <a:prstGeom prst="rect">
            <a:avLst/>
          </a:prstGeom>
          <a:noFill/>
          <a:ln w="9525">
            <a:noFill/>
            <a:miter lim="800000"/>
            <a:headEnd/>
            <a:tailEnd/>
          </a:ln>
        </p:spPr>
      </p:pic>
      <p:pic>
        <p:nvPicPr>
          <p:cNvPr id="41990" name="Picture 7"/>
          <p:cNvPicPr>
            <a:picLocks noChangeAspect="1" noChangeArrowheads="1"/>
          </p:cNvPicPr>
          <p:nvPr/>
        </p:nvPicPr>
        <p:blipFill>
          <a:blip r:embed="rId3"/>
          <a:srcRect/>
          <a:stretch>
            <a:fillRect/>
          </a:stretch>
        </p:blipFill>
        <p:spPr bwMode="auto">
          <a:xfrm>
            <a:off x="4325938" y="1276350"/>
            <a:ext cx="4448175" cy="5238750"/>
          </a:xfrm>
          <a:prstGeom prst="rect">
            <a:avLst/>
          </a:prstGeom>
          <a:noFill/>
          <a:ln w="9525">
            <a:noFill/>
            <a:miter lim="800000"/>
            <a:headEnd/>
            <a:tailEnd/>
          </a:ln>
        </p:spPr>
      </p:pic>
      <p:sp>
        <p:nvSpPr>
          <p:cNvPr id="201736" name="Rectangle 8"/>
          <p:cNvSpPr>
            <a:spLocks noChangeArrowheads="1"/>
          </p:cNvSpPr>
          <p:nvPr/>
        </p:nvSpPr>
        <p:spPr bwMode="auto">
          <a:xfrm>
            <a:off x="0" y="0"/>
            <a:ext cx="5580063" cy="549275"/>
          </a:xfrm>
          <a:prstGeom prst="rect">
            <a:avLst/>
          </a:prstGeom>
          <a:noFill/>
          <a:ln w="9525">
            <a:noFill/>
            <a:miter lim="800000"/>
            <a:headEnd/>
            <a:tailEnd/>
          </a:ln>
          <a:effectLst/>
        </p:spPr>
        <p:txBody>
          <a:bodyPr anchor="ctr"/>
          <a:lstStyle/>
          <a:p>
            <a:pPr algn="ctr">
              <a:defRPr/>
            </a:pPr>
            <a:r>
              <a:rPr lang="en-US" dirty="0">
                <a:solidFill>
                  <a:srgbClr val="FF6600"/>
                </a:solidFill>
                <a:latin typeface="+mj-lt"/>
                <a:ea typeface="+mj-ea"/>
                <a:cs typeface="+mj-cs"/>
              </a:rPr>
              <a:t>Stormwater runoff </a:t>
            </a:r>
            <a:r>
              <a:rPr lang="en-US" dirty="0" smtClean="0">
                <a:solidFill>
                  <a:srgbClr val="FF6600"/>
                </a:solidFill>
                <a:latin typeface="+mj-lt"/>
                <a:ea typeface="+mj-ea"/>
                <a:cs typeface="+mj-cs"/>
              </a:rPr>
              <a:t>is a </a:t>
            </a:r>
            <a:r>
              <a:rPr lang="en-US" dirty="0">
                <a:solidFill>
                  <a:srgbClr val="FF6600"/>
                </a:solidFill>
                <a:latin typeface="+mj-lt"/>
                <a:ea typeface="+mj-ea"/>
                <a:cs typeface="+mj-cs"/>
              </a:rPr>
              <a:t>BIG flow problem</a:t>
            </a:r>
          </a:p>
        </p:txBody>
      </p:sp>
      <p:sp>
        <p:nvSpPr>
          <p:cNvPr id="41992" name="Line 9"/>
          <p:cNvSpPr>
            <a:spLocks noChangeShapeType="1"/>
          </p:cNvSpPr>
          <p:nvPr/>
        </p:nvSpPr>
        <p:spPr bwMode="auto">
          <a:xfrm>
            <a:off x="609600" y="476250"/>
            <a:ext cx="8534400" cy="0"/>
          </a:xfrm>
          <a:prstGeom prst="line">
            <a:avLst/>
          </a:prstGeom>
          <a:noFill/>
          <a:ln w="19050">
            <a:solidFill>
              <a:srgbClr val="CCCCCC"/>
            </a:solidFill>
            <a:round/>
            <a:headEnd/>
            <a:tailEnd/>
          </a:ln>
        </p:spPr>
        <p:txBody>
          <a:bodyPr wrap="none" anchor="ctr"/>
          <a:lstStyle/>
          <a:p>
            <a:endParaRPr lang="fr-FR"/>
          </a:p>
        </p:txBody>
      </p:sp>
    </p:spTree>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ChangeArrowheads="1"/>
          </p:cNvSpPr>
          <p:nvPr/>
        </p:nvSpPr>
        <p:spPr bwMode="auto">
          <a:xfrm>
            <a:off x="6602413" y="5664200"/>
            <a:ext cx="2541587" cy="1193800"/>
          </a:xfrm>
          <a:prstGeom prst="rect">
            <a:avLst/>
          </a:prstGeom>
          <a:solidFill>
            <a:schemeClr val="bg1"/>
          </a:solidFill>
          <a:ln w="9525">
            <a:noFill/>
            <a:miter lim="800000"/>
            <a:headEnd/>
            <a:tailEnd/>
          </a:ln>
        </p:spPr>
        <p:txBody>
          <a:bodyPr wrap="none" anchor="ctr"/>
          <a:lstStyle/>
          <a:p>
            <a:endParaRPr lang="en-AU"/>
          </a:p>
        </p:txBody>
      </p:sp>
      <p:sp>
        <p:nvSpPr>
          <p:cNvPr id="46083" name="Rectangle 3"/>
          <p:cNvSpPr>
            <a:spLocks noChangeArrowheads="1"/>
          </p:cNvSpPr>
          <p:nvPr/>
        </p:nvSpPr>
        <p:spPr bwMode="auto">
          <a:xfrm>
            <a:off x="0" y="1744663"/>
            <a:ext cx="6959600" cy="5113337"/>
          </a:xfrm>
          <a:prstGeom prst="rect">
            <a:avLst/>
          </a:prstGeom>
          <a:solidFill>
            <a:schemeClr val="bg1"/>
          </a:solidFill>
          <a:ln w="9525">
            <a:noFill/>
            <a:miter lim="800000"/>
            <a:headEnd/>
            <a:tailEnd/>
          </a:ln>
        </p:spPr>
        <p:txBody>
          <a:bodyPr wrap="none" anchor="ctr"/>
          <a:lstStyle/>
          <a:p>
            <a:endParaRPr lang="en-AU" dirty="0"/>
          </a:p>
        </p:txBody>
      </p:sp>
      <p:sp>
        <p:nvSpPr>
          <p:cNvPr id="46084" name="Rectangle 4"/>
          <p:cNvSpPr>
            <a:spLocks noChangeArrowheads="1"/>
          </p:cNvSpPr>
          <p:nvPr/>
        </p:nvSpPr>
        <p:spPr bwMode="auto">
          <a:xfrm>
            <a:off x="0" y="844550"/>
            <a:ext cx="9144000" cy="5113338"/>
          </a:xfrm>
          <a:prstGeom prst="rect">
            <a:avLst/>
          </a:prstGeom>
          <a:solidFill>
            <a:schemeClr val="bg1"/>
          </a:solidFill>
          <a:ln w="9525">
            <a:noFill/>
            <a:miter lim="800000"/>
            <a:headEnd/>
            <a:tailEnd/>
          </a:ln>
        </p:spPr>
        <p:txBody>
          <a:bodyPr wrap="none" anchor="ctr"/>
          <a:lstStyle/>
          <a:p>
            <a:endParaRPr lang="en-AU"/>
          </a:p>
        </p:txBody>
      </p:sp>
      <p:pic>
        <p:nvPicPr>
          <p:cNvPr id="46085" name="Picture 5"/>
          <p:cNvPicPr>
            <a:picLocks noChangeAspect="1" noChangeArrowheads="1"/>
          </p:cNvPicPr>
          <p:nvPr/>
        </p:nvPicPr>
        <p:blipFill>
          <a:blip r:embed="rId3"/>
          <a:srcRect/>
          <a:stretch>
            <a:fillRect/>
          </a:stretch>
        </p:blipFill>
        <p:spPr bwMode="auto">
          <a:xfrm>
            <a:off x="855663" y="1155700"/>
            <a:ext cx="3067050" cy="5057775"/>
          </a:xfrm>
          <a:prstGeom prst="rect">
            <a:avLst/>
          </a:prstGeom>
          <a:noFill/>
          <a:ln w="9525">
            <a:noFill/>
            <a:miter lim="800000"/>
            <a:headEnd/>
            <a:tailEnd/>
          </a:ln>
        </p:spPr>
      </p:pic>
      <p:sp>
        <p:nvSpPr>
          <p:cNvPr id="40966" name="Rectangle 6"/>
          <p:cNvSpPr>
            <a:spLocks noChangeArrowheads="1"/>
          </p:cNvSpPr>
          <p:nvPr/>
        </p:nvSpPr>
        <p:spPr bwMode="auto">
          <a:xfrm>
            <a:off x="0" y="0"/>
            <a:ext cx="5580063" cy="549275"/>
          </a:xfrm>
          <a:prstGeom prst="rect">
            <a:avLst/>
          </a:prstGeom>
          <a:noFill/>
          <a:ln w="9525">
            <a:noFill/>
            <a:miter lim="800000"/>
            <a:headEnd/>
            <a:tailEnd/>
          </a:ln>
        </p:spPr>
        <p:txBody>
          <a:bodyPr anchor="ctr"/>
          <a:lstStyle/>
          <a:p>
            <a:pPr algn="ctr">
              <a:defRPr/>
            </a:pPr>
            <a:r>
              <a:rPr lang="en-US" dirty="0">
                <a:solidFill>
                  <a:srgbClr val="FF6600"/>
                </a:solidFill>
                <a:latin typeface="+mj-lt"/>
                <a:ea typeface="+mj-ea"/>
                <a:cs typeface="+mj-cs"/>
              </a:rPr>
              <a:t>Keeping </a:t>
            </a:r>
            <a:r>
              <a:rPr lang="en-US" dirty="0" err="1">
                <a:solidFill>
                  <a:srgbClr val="FF6600"/>
                </a:solidFill>
                <a:latin typeface="+mj-lt"/>
                <a:ea typeface="+mj-ea"/>
                <a:cs typeface="+mj-cs"/>
              </a:rPr>
              <a:t>stormwater</a:t>
            </a:r>
            <a:r>
              <a:rPr lang="en-US" dirty="0">
                <a:solidFill>
                  <a:srgbClr val="FF6600"/>
                </a:solidFill>
                <a:latin typeface="+mj-lt"/>
                <a:ea typeface="+mj-ea"/>
                <a:cs typeface="+mj-cs"/>
              </a:rPr>
              <a:t> in the catchment...</a:t>
            </a:r>
          </a:p>
        </p:txBody>
      </p:sp>
      <p:sp>
        <p:nvSpPr>
          <p:cNvPr id="46087" name="Line 7"/>
          <p:cNvSpPr>
            <a:spLocks noChangeShapeType="1"/>
          </p:cNvSpPr>
          <p:nvPr/>
        </p:nvSpPr>
        <p:spPr bwMode="auto">
          <a:xfrm>
            <a:off x="609600" y="476250"/>
            <a:ext cx="8534400" cy="0"/>
          </a:xfrm>
          <a:prstGeom prst="line">
            <a:avLst/>
          </a:prstGeom>
          <a:noFill/>
          <a:ln w="19050">
            <a:solidFill>
              <a:srgbClr val="CCCCCC"/>
            </a:solidFill>
            <a:round/>
            <a:headEnd/>
            <a:tailEnd/>
          </a:ln>
        </p:spPr>
        <p:txBody>
          <a:bodyPr wrap="none" anchor="ctr"/>
          <a:lstStyle/>
          <a:p>
            <a:endParaRPr lang="fr-FR"/>
          </a:p>
        </p:txBody>
      </p:sp>
      <p:pic>
        <p:nvPicPr>
          <p:cNvPr id="46088" name="Picture 8"/>
          <p:cNvPicPr>
            <a:picLocks noChangeAspect="1" noChangeArrowheads="1"/>
          </p:cNvPicPr>
          <p:nvPr/>
        </p:nvPicPr>
        <p:blipFill>
          <a:blip r:embed="rId4"/>
          <a:srcRect/>
          <a:stretch>
            <a:fillRect/>
          </a:stretch>
        </p:blipFill>
        <p:spPr bwMode="auto">
          <a:xfrm>
            <a:off x="4138613" y="1268413"/>
            <a:ext cx="5067300" cy="5143500"/>
          </a:xfrm>
          <a:prstGeom prst="rect">
            <a:avLst/>
          </a:prstGeom>
          <a:noFill/>
          <a:ln w="9525">
            <a:noFill/>
            <a:miter lim="800000"/>
            <a:headEnd/>
            <a:tailEnd/>
          </a:ln>
        </p:spPr>
      </p:pic>
      <p:sp>
        <p:nvSpPr>
          <p:cNvPr id="46089" name="TextBox 8"/>
          <p:cNvSpPr txBox="1">
            <a:spLocks noChangeArrowheads="1"/>
          </p:cNvSpPr>
          <p:nvPr/>
        </p:nvSpPr>
        <p:spPr bwMode="auto">
          <a:xfrm>
            <a:off x="8534400" y="6611938"/>
            <a:ext cx="609600" cy="246062"/>
          </a:xfrm>
          <a:prstGeom prst="rect">
            <a:avLst/>
          </a:prstGeom>
          <a:noFill/>
          <a:ln w="9525">
            <a:noFill/>
            <a:miter lim="800000"/>
            <a:headEnd/>
            <a:tailEnd/>
          </a:ln>
        </p:spPr>
        <p:txBody>
          <a:bodyPr>
            <a:spAutoFit/>
          </a:bodyPr>
          <a:lstStyle/>
          <a:p>
            <a:r>
              <a:rPr lang="en-US" sz="1000"/>
              <a:t>TF</a:t>
            </a:r>
          </a:p>
        </p:txBody>
      </p:sp>
      <p:sp>
        <p:nvSpPr>
          <p:cNvPr id="10" name="TextBox 9"/>
          <p:cNvSpPr txBox="1"/>
          <p:nvPr/>
        </p:nvSpPr>
        <p:spPr>
          <a:xfrm>
            <a:off x="5695100" y="6309320"/>
            <a:ext cx="2220288" cy="400110"/>
          </a:xfrm>
          <a:prstGeom prst="rect">
            <a:avLst/>
          </a:prstGeom>
          <a:noFill/>
        </p:spPr>
        <p:txBody>
          <a:bodyPr wrap="none" rtlCol="0">
            <a:spAutoFit/>
          </a:bodyPr>
          <a:lstStyle/>
          <a:p>
            <a:r>
              <a:rPr lang="fr-FR" sz="2000" dirty="0" smtClean="0">
                <a:solidFill>
                  <a:srgbClr val="00B0F0"/>
                </a:solidFill>
              </a:rPr>
              <a:t>or (over)-irrigation</a:t>
            </a:r>
            <a:endParaRPr lang="fr-FR" sz="2000" dirty="0">
              <a:solidFill>
                <a:srgbClr val="00B0F0"/>
              </a:solidFill>
            </a:endParaRPr>
          </a:p>
        </p:txBody>
      </p:sp>
    </p:spTree>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16"/>
          <p:cNvSpPr>
            <a:spLocks noGrp="1" noChangeArrowheads="1"/>
          </p:cNvSpPr>
          <p:nvPr>
            <p:ph type="title"/>
          </p:nvPr>
        </p:nvSpPr>
        <p:spPr>
          <a:xfrm>
            <a:off x="304800" y="-152400"/>
            <a:ext cx="8229600" cy="1143001"/>
          </a:xfrm>
          <a:noFill/>
        </p:spPr>
        <p:txBody>
          <a:bodyPr/>
          <a:lstStyle/>
          <a:p>
            <a:pPr algn="l"/>
            <a:r>
              <a:rPr lang="en-US" sz="2400" dirty="0" smtClean="0">
                <a:solidFill>
                  <a:srgbClr val="FF6600"/>
                </a:solidFill>
              </a:rPr>
              <a:t>Volume reduction and infiltration restoration increasingly difficult at larger scales</a:t>
            </a:r>
            <a:endParaRPr lang="en-US" sz="2400" dirty="0" smtClean="0"/>
          </a:p>
        </p:txBody>
      </p:sp>
      <p:sp>
        <p:nvSpPr>
          <p:cNvPr id="49155" name="Line 17"/>
          <p:cNvSpPr>
            <a:spLocks noChangeShapeType="1"/>
          </p:cNvSpPr>
          <p:nvPr/>
        </p:nvSpPr>
        <p:spPr bwMode="auto">
          <a:xfrm>
            <a:off x="609600" y="457200"/>
            <a:ext cx="8534400" cy="0"/>
          </a:xfrm>
          <a:prstGeom prst="line">
            <a:avLst/>
          </a:prstGeom>
          <a:noFill/>
          <a:ln w="19050">
            <a:solidFill>
              <a:srgbClr val="CCCCCC"/>
            </a:solidFill>
            <a:round/>
            <a:headEnd/>
            <a:tailEnd/>
          </a:ln>
        </p:spPr>
        <p:txBody>
          <a:bodyPr wrap="none" anchor="ctr"/>
          <a:lstStyle/>
          <a:p>
            <a:endParaRPr lang="fr-FR"/>
          </a:p>
        </p:txBody>
      </p:sp>
      <p:pic>
        <p:nvPicPr>
          <p:cNvPr id="49157" name="Picture 23"/>
          <p:cNvPicPr>
            <a:picLocks noChangeAspect="1" noChangeArrowheads="1"/>
          </p:cNvPicPr>
          <p:nvPr/>
        </p:nvPicPr>
        <p:blipFill>
          <a:blip r:embed="rId3"/>
          <a:srcRect/>
          <a:stretch>
            <a:fillRect/>
          </a:stretch>
        </p:blipFill>
        <p:spPr bwMode="auto">
          <a:xfrm>
            <a:off x="5435600" y="981075"/>
            <a:ext cx="2152650" cy="2295525"/>
          </a:xfrm>
          <a:prstGeom prst="rect">
            <a:avLst/>
          </a:prstGeom>
          <a:noFill/>
          <a:ln w="9525">
            <a:noFill/>
            <a:miter lim="800000"/>
            <a:headEnd/>
            <a:tailEnd/>
          </a:ln>
        </p:spPr>
      </p:pic>
      <p:sp>
        <p:nvSpPr>
          <p:cNvPr id="137242" name="Line 26"/>
          <p:cNvSpPr>
            <a:spLocks noChangeShapeType="1"/>
          </p:cNvSpPr>
          <p:nvPr/>
        </p:nvSpPr>
        <p:spPr bwMode="auto">
          <a:xfrm>
            <a:off x="7667625" y="2924175"/>
            <a:ext cx="0" cy="1944688"/>
          </a:xfrm>
          <a:prstGeom prst="line">
            <a:avLst/>
          </a:prstGeom>
          <a:noFill/>
          <a:ln w="28575">
            <a:solidFill>
              <a:srgbClr val="666699"/>
            </a:solidFill>
            <a:round/>
            <a:headEnd/>
            <a:tailEnd type="triangle" w="med" len="med"/>
          </a:ln>
        </p:spPr>
        <p:txBody>
          <a:bodyPr/>
          <a:lstStyle/>
          <a:p>
            <a:endParaRPr lang="fr-FR"/>
          </a:p>
        </p:txBody>
      </p:sp>
      <p:sp>
        <p:nvSpPr>
          <p:cNvPr id="137241" name="Text Box 25"/>
          <p:cNvSpPr txBox="1">
            <a:spLocks noChangeArrowheads="1"/>
          </p:cNvSpPr>
          <p:nvPr/>
        </p:nvSpPr>
        <p:spPr bwMode="auto">
          <a:xfrm>
            <a:off x="6084888" y="4941888"/>
            <a:ext cx="2763837" cy="1863725"/>
          </a:xfrm>
          <a:prstGeom prst="rect">
            <a:avLst/>
          </a:prstGeom>
          <a:noFill/>
          <a:ln w="9525">
            <a:noFill/>
            <a:miter lim="800000"/>
            <a:headEnd/>
            <a:tailEnd/>
          </a:ln>
        </p:spPr>
        <p:txBody>
          <a:bodyPr wrap="none">
            <a:spAutoFit/>
          </a:bodyPr>
          <a:lstStyle/>
          <a:p>
            <a:r>
              <a:rPr lang="en-US" sz="1600" dirty="0">
                <a:solidFill>
                  <a:srgbClr val="666699"/>
                </a:solidFill>
              </a:rPr>
              <a:t>Excess runoff to keep out of </a:t>
            </a:r>
          </a:p>
          <a:p>
            <a:r>
              <a:rPr lang="en-US" sz="1600" dirty="0">
                <a:solidFill>
                  <a:srgbClr val="666699"/>
                </a:solidFill>
              </a:rPr>
              <a:t>waterways by harvesting or </a:t>
            </a:r>
          </a:p>
          <a:p>
            <a:r>
              <a:rPr lang="en-US" sz="1600" dirty="0" err="1">
                <a:solidFill>
                  <a:srgbClr val="666699"/>
                </a:solidFill>
              </a:rPr>
              <a:t>evapo</a:t>
            </a:r>
            <a:r>
              <a:rPr lang="en-US" sz="1600" dirty="0">
                <a:solidFill>
                  <a:srgbClr val="666699"/>
                </a:solidFill>
              </a:rPr>
              <a:t>-transpiration losses:</a:t>
            </a:r>
          </a:p>
          <a:p>
            <a:r>
              <a:rPr lang="en-US" sz="2000" b="1" dirty="0">
                <a:solidFill>
                  <a:srgbClr val="666699"/>
                </a:solidFill>
              </a:rPr>
              <a:t>350 - 463 GL/y</a:t>
            </a:r>
          </a:p>
          <a:p>
            <a:r>
              <a:rPr lang="en-US" sz="1600" i="1" dirty="0">
                <a:solidFill>
                  <a:srgbClr val="666699"/>
                </a:solidFill>
              </a:rPr>
              <a:t>(very dry yr – </a:t>
            </a:r>
            <a:r>
              <a:rPr lang="en-US" sz="1600" i="1" dirty="0" err="1">
                <a:solidFill>
                  <a:srgbClr val="666699"/>
                </a:solidFill>
              </a:rPr>
              <a:t>avg</a:t>
            </a:r>
            <a:r>
              <a:rPr lang="en-US" sz="1600" i="1" dirty="0">
                <a:solidFill>
                  <a:srgbClr val="666699"/>
                </a:solidFill>
              </a:rPr>
              <a:t> yr)</a:t>
            </a:r>
          </a:p>
          <a:p>
            <a:endParaRPr lang="en-US" sz="1600" i="1" dirty="0">
              <a:solidFill>
                <a:srgbClr val="666699"/>
              </a:solidFill>
            </a:endParaRPr>
          </a:p>
          <a:p>
            <a:endParaRPr lang="en-US" sz="1600" dirty="0">
              <a:solidFill>
                <a:srgbClr val="666699"/>
              </a:solidFill>
            </a:endParaRPr>
          </a:p>
        </p:txBody>
      </p:sp>
      <p:grpSp>
        <p:nvGrpSpPr>
          <p:cNvPr id="2" name="Group 29"/>
          <p:cNvGrpSpPr>
            <a:grpSpLocks/>
          </p:cNvGrpSpPr>
          <p:nvPr/>
        </p:nvGrpSpPr>
        <p:grpSpPr bwMode="auto">
          <a:xfrm>
            <a:off x="5292725" y="3141663"/>
            <a:ext cx="2773363" cy="1562100"/>
            <a:chOff x="3334" y="1979"/>
            <a:chExt cx="1747" cy="984"/>
          </a:xfrm>
        </p:grpSpPr>
        <p:sp>
          <p:nvSpPr>
            <p:cNvPr id="49162" name="Line 27"/>
            <p:cNvSpPr>
              <a:spLocks noChangeShapeType="1"/>
            </p:cNvSpPr>
            <p:nvPr/>
          </p:nvSpPr>
          <p:spPr bwMode="auto">
            <a:xfrm>
              <a:off x="4513" y="1979"/>
              <a:ext cx="0" cy="272"/>
            </a:xfrm>
            <a:prstGeom prst="line">
              <a:avLst/>
            </a:prstGeom>
            <a:noFill/>
            <a:ln w="28575">
              <a:solidFill>
                <a:srgbClr val="00CCFF"/>
              </a:solidFill>
              <a:round/>
              <a:headEnd/>
              <a:tailEnd type="triangle" w="med" len="med"/>
            </a:ln>
          </p:spPr>
          <p:txBody>
            <a:bodyPr/>
            <a:lstStyle/>
            <a:p>
              <a:endParaRPr lang="fr-FR"/>
            </a:p>
          </p:txBody>
        </p:sp>
        <p:sp>
          <p:nvSpPr>
            <p:cNvPr id="49163" name="Text Box 28"/>
            <p:cNvSpPr txBox="1">
              <a:spLocks noChangeArrowheads="1"/>
            </p:cNvSpPr>
            <p:nvPr/>
          </p:nvSpPr>
          <p:spPr bwMode="auto">
            <a:xfrm>
              <a:off x="3334" y="2251"/>
              <a:ext cx="1747" cy="712"/>
            </a:xfrm>
            <a:prstGeom prst="rect">
              <a:avLst/>
            </a:prstGeom>
            <a:noFill/>
            <a:ln w="9525">
              <a:noFill/>
              <a:miter lim="800000"/>
              <a:headEnd/>
              <a:tailEnd/>
            </a:ln>
          </p:spPr>
          <p:txBody>
            <a:bodyPr wrap="none">
              <a:spAutoFit/>
            </a:bodyPr>
            <a:lstStyle/>
            <a:p>
              <a:r>
                <a:rPr lang="en-US" sz="1600">
                  <a:solidFill>
                    <a:srgbClr val="00CCFF"/>
                  </a:solidFill>
                </a:rPr>
                <a:t>Lost dry-weather flows </a:t>
              </a:r>
            </a:p>
            <a:p>
              <a:r>
                <a:rPr lang="en-US" sz="1600">
                  <a:solidFill>
                    <a:srgbClr val="00CCFF"/>
                  </a:solidFill>
                </a:rPr>
                <a:t>to restore through infiltration:</a:t>
              </a:r>
            </a:p>
            <a:p>
              <a:r>
                <a:rPr lang="en-US" sz="2000" b="1">
                  <a:solidFill>
                    <a:srgbClr val="00CCFF"/>
                  </a:solidFill>
                </a:rPr>
                <a:t>50 - 145 GL/y</a:t>
              </a:r>
              <a:r>
                <a:rPr lang="en-US" sz="1600">
                  <a:solidFill>
                    <a:srgbClr val="00CCFF"/>
                  </a:solidFill>
                </a:rPr>
                <a:t> </a:t>
              </a:r>
            </a:p>
            <a:p>
              <a:r>
                <a:rPr lang="en-US" sz="1600" i="1">
                  <a:solidFill>
                    <a:srgbClr val="00CCFF"/>
                  </a:solidFill>
                </a:rPr>
                <a:t>(very dry yr – avg yr)</a:t>
              </a:r>
            </a:p>
          </p:txBody>
        </p:sp>
      </p:grpSp>
      <p:sp>
        <p:nvSpPr>
          <p:cNvPr id="3" name="TextBox 2"/>
          <p:cNvSpPr txBox="1"/>
          <p:nvPr/>
        </p:nvSpPr>
        <p:spPr>
          <a:xfrm>
            <a:off x="4874682" y="476672"/>
            <a:ext cx="4269318" cy="461665"/>
          </a:xfrm>
          <a:prstGeom prst="rect">
            <a:avLst/>
          </a:prstGeom>
          <a:noFill/>
        </p:spPr>
        <p:txBody>
          <a:bodyPr wrap="none" rtlCol="0">
            <a:spAutoFit/>
          </a:bodyPr>
          <a:lstStyle/>
          <a:p>
            <a:r>
              <a:rPr lang="en-US" dirty="0" smtClean="0"/>
              <a:t>400 – 605 GL/y down our drains</a:t>
            </a:r>
            <a:endParaRPr lang="en-US" dirty="0"/>
          </a:p>
        </p:txBody>
      </p:sp>
      <p:pic>
        <p:nvPicPr>
          <p:cNvPr id="4" name="Picture 3"/>
          <p:cNvPicPr>
            <a:picLocks noChangeAspect="1"/>
          </p:cNvPicPr>
          <p:nvPr/>
        </p:nvPicPr>
        <p:blipFill>
          <a:blip r:embed="rId4"/>
          <a:stretch>
            <a:fillRect/>
          </a:stretch>
        </p:blipFill>
        <p:spPr>
          <a:xfrm>
            <a:off x="107504" y="1124744"/>
            <a:ext cx="5003800" cy="5016500"/>
          </a:xfrm>
          <a:prstGeom prst="rect">
            <a:avLst/>
          </a:prstGeom>
        </p:spPr>
      </p:pic>
      <p:sp>
        <p:nvSpPr>
          <p:cNvPr id="13" name="TextBox 12"/>
          <p:cNvSpPr txBox="1"/>
          <p:nvPr/>
        </p:nvSpPr>
        <p:spPr>
          <a:xfrm>
            <a:off x="5868144" y="6530790"/>
            <a:ext cx="3211135" cy="307777"/>
          </a:xfrm>
          <a:prstGeom prst="rect">
            <a:avLst/>
          </a:prstGeom>
          <a:noFill/>
        </p:spPr>
        <p:txBody>
          <a:bodyPr wrap="none" rtlCol="0">
            <a:spAutoFit/>
          </a:bodyPr>
          <a:lstStyle/>
          <a:p>
            <a:r>
              <a:rPr lang="en-US" sz="1400" dirty="0" smtClean="0"/>
              <a:t>http://</a:t>
            </a:r>
            <a:r>
              <a:rPr lang="en-US" sz="1400" dirty="0" err="1" smtClean="0"/>
              <a:t>urbanstreams.net</a:t>
            </a:r>
            <a:r>
              <a:rPr lang="en-US" sz="1400" dirty="0" smtClean="0"/>
              <a:t>/tools/</a:t>
            </a:r>
            <a:r>
              <a:rPr lang="en-US" sz="1400" dirty="0" err="1" smtClean="0"/>
              <a:t>melbrunoff</a:t>
            </a:r>
            <a:r>
              <a:rPr lang="en-US" sz="1400" dirty="0" smtClean="0"/>
              <a:t>/</a:t>
            </a:r>
            <a:endParaRPr lang="en-US" sz="1400" dirty="0"/>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724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72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7242" grpId="0" animBg="1"/>
      <p:bldP spid="137241"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51520" y="1196752"/>
            <a:ext cx="4406900" cy="2501900"/>
          </a:xfrm>
          <a:prstGeom prst="rect">
            <a:avLst/>
          </a:prstGeom>
        </p:spPr>
      </p:pic>
      <p:sp>
        <p:nvSpPr>
          <p:cNvPr id="3" name="Rectangle 2"/>
          <p:cNvSpPr/>
          <p:nvPr/>
        </p:nvSpPr>
        <p:spPr>
          <a:xfrm>
            <a:off x="1331640" y="3356992"/>
            <a:ext cx="3366120" cy="338554"/>
          </a:xfrm>
          <a:prstGeom prst="rect">
            <a:avLst/>
          </a:prstGeom>
        </p:spPr>
        <p:txBody>
          <a:bodyPr wrap="square">
            <a:spAutoFit/>
          </a:bodyPr>
          <a:lstStyle/>
          <a:p>
            <a:r>
              <a:rPr lang="en-US" sz="1600" dirty="0" err="1" smtClean="0"/>
              <a:t>milduramillenniumdrought.weebly.com</a:t>
            </a:r>
            <a:endParaRPr lang="en-US" sz="1600" dirty="0"/>
          </a:p>
        </p:txBody>
      </p:sp>
      <p:sp>
        <p:nvSpPr>
          <p:cNvPr id="7" name="Rectangle 2"/>
          <p:cNvSpPr txBox="1">
            <a:spLocks noChangeArrowheads="1"/>
          </p:cNvSpPr>
          <p:nvPr/>
        </p:nvSpPr>
        <p:spPr>
          <a:xfrm>
            <a:off x="6866" y="0"/>
            <a:ext cx="9144000" cy="1171600"/>
          </a:xfrm>
          <a:prstGeom prst="rect">
            <a:avLst/>
          </a:prstGeo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Gill Sans MT" charset="0"/>
                <a:ea typeface="Osaka" charset="-128"/>
                <a:cs typeface="Osaka" charset="-128"/>
              </a:defRPr>
            </a:lvl2pPr>
            <a:lvl3pPr algn="ctr" rtl="0" eaLnBrk="0" fontAlgn="base" hangingPunct="0">
              <a:spcBef>
                <a:spcPct val="0"/>
              </a:spcBef>
              <a:spcAft>
                <a:spcPct val="0"/>
              </a:spcAft>
              <a:defRPr sz="4400">
                <a:solidFill>
                  <a:schemeClr val="tx2"/>
                </a:solidFill>
                <a:latin typeface="Gill Sans MT" charset="0"/>
                <a:ea typeface="Osaka" charset="-128"/>
                <a:cs typeface="Osaka" charset="-128"/>
              </a:defRPr>
            </a:lvl3pPr>
            <a:lvl4pPr algn="ctr" rtl="0" eaLnBrk="0" fontAlgn="base" hangingPunct="0">
              <a:spcBef>
                <a:spcPct val="0"/>
              </a:spcBef>
              <a:spcAft>
                <a:spcPct val="0"/>
              </a:spcAft>
              <a:defRPr sz="4400">
                <a:solidFill>
                  <a:schemeClr val="tx2"/>
                </a:solidFill>
                <a:latin typeface="Gill Sans MT" charset="0"/>
                <a:ea typeface="Osaka" charset="-128"/>
                <a:cs typeface="Osaka" charset="-128"/>
              </a:defRPr>
            </a:lvl4pPr>
            <a:lvl5pPr algn="ctr" rtl="0" eaLnBrk="0" fontAlgn="base" hangingPunct="0">
              <a:spcBef>
                <a:spcPct val="0"/>
              </a:spcBef>
              <a:spcAft>
                <a:spcPct val="0"/>
              </a:spcAft>
              <a:defRPr sz="4400">
                <a:solidFill>
                  <a:schemeClr val="tx2"/>
                </a:solidFill>
                <a:latin typeface="Gill Sans MT" charset="0"/>
                <a:ea typeface="Osaka" charset="-128"/>
                <a:cs typeface="Osaka" charset="-128"/>
              </a:defRPr>
            </a:lvl5pPr>
            <a:lvl6pPr marL="457200" algn="ctr" rtl="0" fontAlgn="base">
              <a:spcBef>
                <a:spcPct val="0"/>
              </a:spcBef>
              <a:spcAft>
                <a:spcPct val="0"/>
              </a:spcAft>
              <a:defRPr sz="4400">
                <a:solidFill>
                  <a:schemeClr val="tx2"/>
                </a:solidFill>
                <a:latin typeface="Gill Sans MT" charset="0"/>
                <a:ea typeface="Osaka" charset="-128"/>
                <a:cs typeface="Osaka" charset="-128"/>
              </a:defRPr>
            </a:lvl6pPr>
            <a:lvl7pPr marL="914400" algn="ctr" rtl="0" fontAlgn="base">
              <a:spcBef>
                <a:spcPct val="0"/>
              </a:spcBef>
              <a:spcAft>
                <a:spcPct val="0"/>
              </a:spcAft>
              <a:defRPr sz="4400">
                <a:solidFill>
                  <a:schemeClr val="tx2"/>
                </a:solidFill>
                <a:latin typeface="Gill Sans MT" charset="0"/>
                <a:ea typeface="Osaka" charset="-128"/>
                <a:cs typeface="Osaka" charset="-128"/>
              </a:defRPr>
            </a:lvl7pPr>
            <a:lvl8pPr marL="1371600" algn="ctr" rtl="0" fontAlgn="base">
              <a:spcBef>
                <a:spcPct val="0"/>
              </a:spcBef>
              <a:spcAft>
                <a:spcPct val="0"/>
              </a:spcAft>
              <a:defRPr sz="4400">
                <a:solidFill>
                  <a:schemeClr val="tx2"/>
                </a:solidFill>
                <a:latin typeface="Gill Sans MT" charset="0"/>
                <a:ea typeface="Osaka" charset="-128"/>
                <a:cs typeface="Osaka" charset="-128"/>
              </a:defRPr>
            </a:lvl8pPr>
            <a:lvl9pPr marL="1828800" algn="ctr" rtl="0" fontAlgn="base">
              <a:spcBef>
                <a:spcPct val="0"/>
              </a:spcBef>
              <a:spcAft>
                <a:spcPct val="0"/>
              </a:spcAft>
              <a:defRPr sz="4400">
                <a:solidFill>
                  <a:schemeClr val="tx2"/>
                </a:solidFill>
                <a:latin typeface="Gill Sans MT" charset="0"/>
                <a:ea typeface="Osaka" charset="-128"/>
                <a:cs typeface="Osaka" charset="-128"/>
              </a:defRPr>
            </a:lvl9pPr>
          </a:lstStyle>
          <a:p>
            <a:pPr eaLnBrk="1" hangingPunct="1"/>
            <a:r>
              <a:rPr lang="en-US" sz="3200" dirty="0" smtClean="0">
                <a:solidFill>
                  <a:srgbClr val="FF6600"/>
                </a:solidFill>
              </a:rPr>
              <a:t>The Millennium Drought (2001–2009)</a:t>
            </a:r>
            <a:endParaRPr lang="en-US" sz="3200" b="1" i="1" dirty="0">
              <a:solidFill>
                <a:srgbClr val="FF6600"/>
              </a:solidFill>
            </a:endParaRPr>
          </a:p>
          <a:p>
            <a:pPr eaLnBrk="1" hangingPunct="1"/>
            <a:r>
              <a:rPr lang="en-US" sz="3200" i="1" dirty="0" smtClean="0">
                <a:solidFill>
                  <a:srgbClr val="FF6600"/>
                </a:solidFill>
              </a:rPr>
              <a:t>“Worst drought on record for SE Australia” </a:t>
            </a:r>
            <a:endParaRPr lang="en-US" sz="3200" dirty="0" smtClean="0">
              <a:solidFill>
                <a:srgbClr val="FF6600"/>
              </a:solidFill>
            </a:endParaRPr>
          </a:p>
        </p:txBody>
      </p:sp>
      <p:sp>
        <p:nvSpPr>
          <p:cNvPr id="8" name="Rectangle 7"/>
          <p:cNvSpPr/>
          <p:nvPr/>
        </p:nvSpPr>
        <p:spPr>
          <a:xfrm>
            <a:off x="4744572" y="6519446"/>
            <a:ext cx="4427984" cy="338554"/>
          </a:xfrm>
          <a:prstGeom prst="rect">
            <a:avLst/>
          </a:prstGeom>
        </p:spPr>
        <p:txBody>
          <a:bodyPr wrap="square">
            <a:spAutoFit/>
          </a:bodyPr>
          <a:lstStyle/>
          <a:p>
            <a:r>
              <a:rPr lang="en-US" sz="1600" dirty="0" err="1" smtClean="0"/>
              <a:t>Dijk</a:t>
            </a:r>
            <a:r>
              <a:rPr lang="en-US" sz="1600" dirty="0" smtClean="0"/>
              <a:t> </a:t>
            </a:r>
            <a:r>
              <a:rPr lang="en-US" sz="1600" i="1" dirty="0" smtClean="0"/>
              <a:t>et al</a:t>
            </a:r>
            <a:r>
              <a:rPr lang="en-US" sz="1600" dirty="0" smtClean="0"/>
              <a:t>. (2013) </a:t>
            </a:r>
            <a:r>
              <a:rPr lang="en-US" sz="1600" i="1" dirty="0" smtClean="0"/>
              <a:t>Water Resources Research </a:t>
            </a:r>
            <a:r>
              <a:rPr lang="en-US" sz="1600" dirty="0" smtClean="0"/>
              <a:t>49</a:t>
            </a:r>
            <a:endParaRPr lang="en-US" sz="1600" dirty="0"/>
          </a:p>
        </p:txBody>
      </p:sp>
      <p:sp>
        <p:nvSpPr>
          <p:cNvPr id="9" name="TextBox 8"/>
          <p:cNvSpPr txBox="1"/>
          <p:nvPr/>
        </p:nvSpPr>
        <p:spPr>
          <a:xfrm>
            <a:off x="4932040" y="1268760"/>
            <a:ext cx="3816424" cy="5632310"/>
          </a:xfrm>
          <a:prstGeom prst="rect">
            <a:avLst/>
          </a:prstGeom>
          <a:noFill/>
        </p:spPr>
        <p:txBody>
          <a:bodyPr wrap="square" rtlCol="0">
            <a:spAutoFit/>
          </a:bodyPr>
          <a:lstStyle/>
          <a:p>
            <a:r>
              <a:rPr lang="en-US" dirty="0" smtClean="0"/>
              <a:t>2001–2006: 18% less rain over the Murray Darling Basin</a:t>
            </a:r>
          </a:p>
          <a:p>
            <a:endParaRPr lang="en-US" dirty="0"/>
          </a:p>
          <a:p>
            <a:r>
              <a:rPr lang="en-US" dirty="0"/>
              <a:t>Gross regional Product dropped by 16%</a:t>
            </a:r>
          </a:p>
          <a:p>
            <a:endParaRPr lang="en-US" dirty="0" smtClean="0"/>
          </a:p>
          <a:p>
            <a:r>
              <a:rPr lang="en-US" dirty="0" smtClean="0"/>
              <a:t>Flows in the lower Murray dropped by…</a:t>
            </a:r>
          </a:p>
          <a:p>
            <a:r>
              <a:rPr lang="en-US" dirty="0" smtClean="0"/>
              <a:t>82%</a:t>
            </a:r>
          </a:p>
          <a:p>
            <a:endParaRPr lang="en-US" dirty="0" smtClean="0"/>
          </a:p>
          <a:p>
            <a:endParaRPr lang="en-US" dirty="0" smtClean="0"/>
          </a:p>
          <a:p>
            <a:endParaRPr lang="en-US" dirty="0"/>
          </a:p>
          <a:p>
            <a:endParaRPr lang="en-US" dirty="0" smtClean="0"/>
          </a:p>
          <a:p>
            <a:endParaRPr lang="en-US" dirty="0"/>
          </a:p>
        </p:txBody>
      </p:sp>
      <p:sp>
        <p:nvSpPr>
          <p:cNvPr id="11" name="TextBox 10"/>
          <p:cNvSpPr txBox="1"/>
          <p:nvPr/>
        </p:nvSpPr>
        <p:spPr>
          <a:xfrm>
            <a:off x="179512" y="4005064"/>
            <a:ext cx="4536504" cy="1938992"/>
          </a:xfrm>
          <a:prstGeom prst="rect">
            <a:avLst/>
          </a:prstGeom>
          <a:noFill/>
        </p:spPr>
        <p:txBody>
          <a:bodyPr wrap="square" rtlCol="0">
            <a:spAutoFit/>
          </a:bodyPr>
          <a:lstStyle/>
          <a:p>
            <a:pPr marL="457200" indent="-457200">
              <a:buAutoNum type="arabicPeriod"/>
            </a:pPr>
            <a:r>
              <a:rPr lang="en-US" dirty="0" smtClean="0"/>
              <a:t>Natural flows into the river dropped by 45%</a:t>
            </a:r>
          </a:p>
          <a:p>
            <a:pPr marL="457200" indent="-457200">
              <a:buAutoNum type="arabicPeriod"/>
            </a:pPr>
            <a:r>
              <a:rPr lang="en-US" dirty="0" smtClean="0"/>
              <a:t>We kept extracting water at much the same rate as normal…</a:t>
            </a:r>
            <a:endParaRPr lang="en-US" dirty="0"/>
          </a:p>
        </p:txBody>
      </p:sp>
    </p:spTree>
    <p:extLst>
      <p:ext uri="{BB962C8B-B14F-4D97-AF65-F5344CB8AC3E}">
        <p14:creationId xmlns:p14="http://schemas.microsoft.com/office/powerpoint/2010/main" val="163518200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descr="Melbourne water excess stormwater to 2050.tif"/>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51520" y="1981200"/>
            <a:ext cx="8311898" cy="4329684"/>
          </a:xfrm>
          <a:prstGeom prst="rect">
            <a:avLst/>
          </a:prstGeom>
        </p:spPr>
      </p:pic>
      <p:sp>
        <p:nvSpPr>
          <p:cNvPr id="6" name="Rectangle 5"/>
          <p:cNvSpPr/>
          <p:nvPr/>
        </p:nvSpPr>
        <p:spPr bwMode="auto">
          <a:xfrm>
            <a:off x="6588224" y="188640"/>
            <a:ext cx="936104" cy="2664296"/>
          </a:xfrm>
          <a:prstGeom prst="rect">
            <a:avLst/>
          </a:prstGeom>
          <a:solidFill>
            <a:schemeClr val="bg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400" b="0" i="0" u="none" strike="noStrike" cap="none" normalizeH="0" baseline="0">
              <a:ln>
                <a:noFill/>
              </a:ln>
              <a:solidFill>
                <a:schemeClr val="bg1"/>
              </a:solidFill>
              <a:effectLst/>
              <a:latin typeface="Gill Sans MT" charset="0"/>
              <a:ea typeface="ＭＳ Ｐゴシック" charset="0"/>
              <a:cs typeface="ＭＳ Ｐゴシック" charset="0"/>
            </a:endParaRPr>
          </a:p>
        </p:txBody>
      </p:sp>
      <p:sp>
        <p:nvSpPr>
          <p:cNvPr id="7" name="Rectangle 6"/>
          <p:cNvSpPr/>
          <p:nvPr/>
        </p:nvSpPr>
        <p:spPr bwMode="auto">
          <a:xfrm>
            <a:off x="6444208" y="1628800"/>
            <a:ext cx="588053" cy="2411877"/>
          </a:xfrm>
          <a:prstGeom prst="rect">
            <a:avLst/>
          </a:prstGeom>
          <a:solidFill>
            <a:schemeClr val="bg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400" b="0" i="0" u="none" strike="noStrike" cap="none" normalizeH="0" baseline="0">
              <a:ln>
                <a:noFill/>
              </a:ln>
              <a:solidFill>
                <a:schemeClr val="bg1"/>
              </a:solidFill>
              <a:effectLst/>
              <a:latin typeface="Gill Sans MT" charset="0"/>
              <a:ea typeface="ＭＳ Ｐゴシック" charset="0"/>
              <a:cs typeface="ＭＳ Ｐゴシック" charset="0"/>
            </a:endParaRPr>
          </a:p>
        </p:txBody>
      </p:sp>
      <p:sp>
        <p:nvSpPr>
          <p:cNvPr id="8" name="Rectangle 7"/>
          <p:cNvSpPr/>
          <p:nvPr/>
        </p:nvSpPr>
        <p:spPr bwMode="auto">
          <a:xfrm>
            <a:off x="5940152" y="1196752"/>
            <a:ext cx="588053" cy="1979829"/>
          </a:xfrm>
          <a:prstGeom prst="rect">
            <a:avLst/>
          </a:prstGeom>
          <a:solidFill>
            <a:schemeClr val="bg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400" b="0" i="0" u="none" strike="noStrike" cap="none" normalizeH="0" baseline="0">
              <a:ln>
                <a:noFill/>
              </a:ln>
              <a:solidFill>
                <a:schemeClr val="bg1"/>
              </a:solidFill>
              <a:effectLst/>
              <a:latin typeface="Gill Sans MT" charset="0"/>
              <a:ea typeface="ＭＳ Ｐゴシック" charset="0"/>
              <a:cs typeface="ＭＳ Ｐゴシック" charset="0"/>
            </a:endParaRPr>
          </a:p>
        </p:txBody>
      </p:sp>
      <p:sp>
        <p:nvSpPr>
          <p:cNvPr id="10" name="Rectangle 9"/>
          <p:cNvSpPr/>
          <p:nvPr/>
        </p:nvSpPr>
        <p:spPr bwMode="auto">
          <a:xfrm>
            <a:off x="1043608" y="1772816"/>
            <a:ext cx="4752528" cy="576064"/>
          </a:xfrm>
          <a:prstGeom prst="rect">
            <a:avLst/>
          </a:prstGeom>
          <a:solidFill>
            <a:schemeClr val="bg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400" b="0" i="0" u="none" strike="noStrike" cap="none" normalizeH="0" baseline="0">
              <a:ln>
                <a:noFill/>
              </a:ln>
              <a:solidFill>
                <a:schemeClr val="bg1"/>
              </a:solidFill>
              <a:effectLst/>
              <a:latin typeface="Gill Sans MT" charset="0"/>
              <a:ea typeface="ＭＳ Ｐゴシック" charset="0"/>
              <a:cs typeface="ＭＳ Ｐゴシック" charset="0"/>
            </a:endParaRPr>
          </a:p>
        </p:txBody>
      </p:sp>
      <p:sp>
        <p:nvSpPr>
          <p:cNvPr id="3" name="TextBox 2"/>
          <p:cNvSpPr txBox="1"/>
          <p:nvPr/>
        </p:nvSpPr>
        <p:spPr>
          <a:xfrm>
            <a:off x="4139952" y="6309320"/>
            <a:ext cx="599243" cy="338554"/>
          </a:xfrm>
          <a:prstGeom prst="rect">
            <a:avLst/>
          </a:prstGeom>
          <a:noFill/>
        </p:spPr>
        <p:txBody>
          <a:bodyPr wrap="none" rtlCol="0">
            <a:spAutoFit/>
          </a:bodyPr>
          <a:lstStyle/>
          <a:p>
            <a:r>
              <a:rPr lang="en-US" sz="1600" dirty="0" smtClean="0">
                <a:latin typeface="Arial"/>
                <a:cs typeface="Arial"/>
              </a:rPr>
              <a:t>Year</a:t>
            </a:r>
            <a:endParaRPr lang="en-US" sz="1600" dirty="0">
              <a:latin typeface="Arial"/>
              <a:cs typeface="Arial"/>
            </a:endParaRPr>
          </a:p>
        </p:txBody>
      </p:sp>
      <p:sp>
        <p:nvSpPr>
          <p:cNvPr id="18" name="TextBox 17"/>
          <p:cNvSpPr txBox="1"/>
          <p:nvPr/>
        </p:nvSpPr>
        <p:spPr>
          <a:xfrm rot="16200000">
            <a:off x="-599407" y="3719702"/>
            <a:ext cx="1496023" cy="338554"/>
          </a:xfrm>
          <a:prstGeom prst="rect">
            <a:avLst/>
          </a:prstGeom>
          <a:noFill/>
        </p:spPr>
        <p:txBody>
          <a:bodyPr wrap="none" rtlCol="0">
            <a:spAutoFit/>
          </a:bodyPr>
          <a:lstStyle/>
          <a:p>
            <a:r>
              <a:rPr lang="en-US" sz="1600" dirty="0" smtClean="0">
                <a:latin typeface="Arial"/>
                <a:cs typeface="Arial"/>
              </a:rPr>
              <a:t>Volume (GL/y)</a:t>
            </a:r>
            <a:endParaRPr lang="en-US" sz="1600" dirty="0">
              <a:latin typeface="Arial"/>
              <a:cs typeface="Arial"/>
            </a:endParaRPr>
          </a:p>
        </p:txBody>
      </p:sp>
      <p:sp>
        <p:nvSpPr>
          <p:cNvPr id="4" name="TextBox 3"/>
          <p:cNvSpPr txBox="1"/>
          <p:nvPr/>
        </p:nvSpPr>
        <p:spPr>
          <a:xfrm>
            <a:off x="0" y="404664"/>
            <a:ext cx="8820472" cy="2677656"/>
          </a:xfrm>
          <a:prstGeom prst="rect">
            <a:avLst/>
          </a:prstGeom>
          <a:noFill/>
        </p:spPr>
        <p:txBody>
          <a:bodyPr wrap="square" rtlCol="0">
            <a:spAutoFit/>
          </a:bodyPr>
          <a:lstStyle/>
          <a:p>
            <a:r>
              <a:rPr lang="en-US" dirty="0" smtClean="0"/>
              <a:t>Volume of stormwater runoff is much less variable than river runoff.</a:t>
            </a:r>
          </a:p>
          <a:p>
            <a:r>
              <a:rPr lang="en-US" dirty="0" smtClean="0"/>
              <a:t>It has been consistently near Melbourne’s total demand to date</a:t>
            </a:r>
          </a:p>
          <a:p>
            <a:r>
              <a:rPr lang="en-US" dirty="0" smtClean="0"/>
              <a:t>Accounting for urban growth and climate change, future excess stormwater runoff will track demand.</a:t>
            </a:r>
          </a:p>
          <a:p>
            <a:r>
              <a:rPr lang="en-US" dirty="0" smtClean="0"/>
              <a:t>It is a large, reliable, largely unused augmentation source: not using it perpetuates environmental damage</a:t>
            </a:r>
          </a:p>
          <a:p>
            <a:endParaRPr lang="en-US" dirty="0"/>
          </a:p>
        </p:txBody>
      </p:sp>
      <p:sp>
        <p:nvSpPr>
          <p:cNvPr id="9" name="TextBox 8"/>
          <p:cNvSpPr txBox="1"/>
          <p:nvPr/>
        </p:nvSpPr>
        <p:spPr>
          <a:xfrm rot="21032760">
            <a:off x="1937184" y="5112072"/>
            <a:ext cx="1242347" cy="461665"/>
          </a:xfrm>
          <a:prstGeom prst="rect">
            <a:avLst/>
          </a:prstGeom>
          <a:noFill/>
        </p:spPr>
        <p:txBody>
          <a:bodyPr wrap="none" rtlCol="0">
            <a:spAutoFit/>
          </a:bodyPr>
          <a:lstStyle/>
          <a:p>
            <a:r>
              <a:rPr lang="en-US" dirty="0" smtClean="0"/>
              <a:t>Demand</a:t>
            </a:r>
            <a:endParaRPr lang="en-US" dirty="0"/>
          </a:p>
        </p:txBody>
      </p:sp>
      <p:sp>
        <p:nvSpPr>
          <p:cNvPr id="21" name="TextBox 20"/>
          <p:cNvSpPr txBox="1"/>
          <p:nvPr/>
        </p:nvSpPr>
        <p:spPr>
          <a:xfrm rot="21096493">
            <a:off x="3726490" y="5086023"/>
            <a:ext cx="2582758" cy="461665"/>
          </a:xfrm>
          <a:prstGeom prst="rect">
            <a:avLst/>
          </a:prstGeom>
          <a:noFill/>
          <a:ln>
            <a:noFill/>
          </a:ln>
        </p:spPr>
        <p:txBody>
          <a:bodyPr wrap="none" rtlCol="0">
            <a:spAutoFit/>
          </a:bodyPr>
          <a:lstStyle/>
          <a:p>
            <a:r>
              <a:rPr lang="en-US" dirty="0" smtClean="0">
                <a:solidFill>
                  <a:srgbClr val="008000"/>
                </a:solidFill>
              </a:rPr>
              <a:t>Excess stormwater</a:t>
            </a:r>
            <a:endParaRPr lang="en-US" dirty="0">
              <a:solidFill>
                <a:srgbClr val="008000"/>
              </a:solidFill>
            </a:endParaRPr>
          </a:p>
        </p:txBody>
      </p:sp>
      <p:sp>
        <p:nvSpPr>
          <p:cNvPr id="24" name="Rectangle 2"/>
          <p:cNvSpPr txBox="1">
            <a:spLocks noChangeArrowheads="1"/>
          </p:cNvSpPr>
          <p:nvPr/>
        </p:nvSpPr>
        <p:spPr bwMode="auto">
          <a:xfrm>
            <a:off x="0" y="-315913"/>
            <a:ext cx="7772400" cy="936601"/>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Gill Sans MT" charset="0"/>
                <a:ea typeface="Osaka" charset="-128"/>
                <a:cs typeface="Osaka" charset="-128"/>
              </a:defRPr>
            </a:lvl2pPr>
            <a:lvl3pPr algn="ctr" rtl="0" eaLnBrk="0" fontAlgn="base" hangingPunct="0">
              <a:spcBef>
                <a:spcPct val="0"/>
              </a:spcBef>
              <a:spcAft>
                <a:spcPct val="0"/>
              </a:spcAft>
              <a:defRPr sz="4400">
                <a:solidFill>
                  <a:schemeClr val="tx2"/>
                </a:solidFill>
                <a:latin typeface="Gill Sans MT" charset="0"/>
                <a:ea typeface="Osaka" charset="-128"/>
                <a:cs typeface="Osaka" charset="-128"/>
              </a:defRPr>
            </a:lvl3pPr>
            <a:lvl4pPr algn="ctr" rtl="0" eaLnBrk="0" fontAlgn="base" hangingPunct="0">
              <a:spcBef>
                <a:spcPct val="0"/>
              </a:spcBef>
              <a:spcAft>
                <a:spcPct val="0"/>
              </a:spcAft>
              <a:defRPr sz="4400">
                <a:solidFill>
                  <a:schemeClr val="tx2"/>
                </a:solidFill>
                <a:latin typeface="Gill Sans MT" charset="0"/>
                <a:ea typeface="Osaka" charset="-128"/>
                <a:cs typeface="Osaka" charset="-128"/>
              </a:defRPr>
            </a:lvl4pPr>
            <a:lvl5pPr algn="ctr" rtl="0" eaLnBrk="0" fontAlgn="base" hangingPunct="0">
              <a:spcBef>
                <a:spcPct val="0"/>
              </a:spcBef>
              <a:spcAft>
                <a:spcPct val="0"/>
              </a:spcAft>
              <a:defRPr sz="4400">
                <a:solidFill>
                  <a:schemeClr val="tx2"/>
                </a:solidFill>
                <a:latin typeface="Gill Sans MT" charset="0"/>
                <a:ea typeface="Osaka" charset="-128"/>
                <a:cs typeface="Osaka" charset="-128"/>
              </a:defRPr>
            </a:lvl5pPr>
            <a:lvl6pPr marL="457200" algn="ctr" rtl="0" fontAlgn="base">
              <a:spcBef>
                <a:spcPct val="0"/>
              </a:spcBef>
              <a:spcAft>
                <a:spcPct val="0"/>
              </a:spcAft>
              <a:defRPr sz="4400">
                <a:solidFill>
                  <a:schemeClr val="tx2"/>
                </a:solidFill>
                <a:latin typeface="Gill Sans MT" charset="0"/>
                <a:ea typeface="Osaka" charset="-128"/>
                <a:cs typeface="Osaka" charset="-128"/>
              </a:defRPr>
            </a:lvl6pPr>
            <a:lvl7pPr marL="914400" algn="ctr" rtl="0" fontAlgn="base">
              <a:spcBef>
                <a:spcPct val="0"/>
              </a:spcBef>
              <a:spcAft>
                <a:spcPct val="0"/>
              </a:spcAft>
              <a:defRPr sz="4400">
                <a:solidFill>
                  <a:schemeClr val="tx2"/>
                </a:solidFill>
                <a:latin typeface="Gill Sans MT" charset="0"/>
                <a:ea typeface="Osaka" charset="-128"/>
                <a:cs typeface="Osaka" charset="-128"/>
              </a:defRPr>
            </a:lvl7pPr>
            <a:lvl8pPr marL="1371600" algn="ctr" rtl="0" fontAlgn="base">
              <a:spcBef>
                <a:spcPct val="0"/>
              </a:spcBef>
              <a:spcAft>
                <a:spcPct val="0"/>
              </a:spcAft>
              <a:defRPr sz="4400">
                <a:solidFill>
                  <a:schemeClr val="tx2"/>
                </a:solidFill>
                <a:latin typeface="Gill Sans MT" charset="0"/>
                <a:ea typeface="Osaka" charset="-128"/>
                <a:cs typeface="Osaka" charset="-128"/>
              </a:defRPr>
            </a:lvl8pPr>
            <a:lvl9pPr marL="1828800" algn="ctr" rtl="0" fontAlgn="base">
              <a:spcBef>
                <a:spcPct val="0"/>
              </a:spcBef>
              <a:spcAft>
                <a:spcPct val="0"/>
              </a:spcAft>
              <a:defRPr sz="4400">
                <a:solidFill>
                  <a:schemeClr val="tx2"/>
                </a:solidFill>
                <a:latin typeface="Gill Sans MT" charset="0"/>
                <a:ea typeface="Osaka" charset="-128"/>
                <a:cs typeface="Osaka" charset="-128"/>
              </a:defRPr>
            </a:lvl9pPr>
          </a:lstStyle>
          <a:p>
            <a:pPr algn="l"/>
            <a:r>
              <a:rPr lang="en-US" sz="2400" dirty="0">
                <a:solidFill>
                  <a:srgbClr val="FF6600"/>
                </a:solidFill>
              </a:rPr>
              <a:t>Do we really need a ‘climate-independent’ source of water?</a:t>
            </a:r>
          </a:p>
        </p:txBody>
      </p:sp>
      <p:sp>
        <p:nvSpPr>
          <p:cNvPr id="25" name="Line 3"/>
          <p:cNvSpPr>
            <a:spLocks noChangeShapeType="1"/>
          </p:cNvSpPr>
          <p:nvPr/>
        </p:nvSpPr>
        <p:spPr bwMode="auto">
          <a:xfrm>
            <a:off x="609600" y="457200"/>
            <a:ext cx="8534400" cy="0"/>
          </a:xfrm>
          <a:prstGeom prst="line">
            <a:avLst/>
          </a:prstGeom>
          <a:noFill/>
          <a:ln w="19050">
            <a:solidFill>
              <a:srgbClr val="CCCCCC"/>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4" name="TextBox 13"/>
          <p:cNvSpPr txBox="1"/>
          <p:nvPr/>
        </p:nvSpPr>
        <p:spPr>
          <a:xfrm>
            <a:off x="5796136" y="6550223"/>
            <a:ext cx="3211135" cy="307777"/>
          </a:xfrm>
          <a:prstGeom prst="rect">
            <a:avLst/>
          </a:prstGeom>
          <a:noFill/>
        </p:spPr>
        <p:txBody>
          <a:bodyPr wrap="none" rtlCol="0">
            <a:spAutoFit/>
          </a:bodyPr>
          <a:lstStyle/>
          <a:p>
            <a:r>
              <a:rPr lang="en-US" sz="1400" dirty="0" smtClean="0"/>
              <a:t>http://</a:t>
            </a:r>
            <a:r>
              <a:rPr lang="en-US" sz="1400" dirty="0" err="1" smtClean="0"/>
              <a:t>urbanstreams.net</a:t>
            </a:r>
            <a:r>
              <a:rPr lang="en-US" sz="1400" dirty="0" smtClean="0"/>
              <a:t>/tools/</a:t>
            </a:r>
            <a:r>
              <a:rPr lang="en-US" sz="1400" dirty="0" err="1" smtClean="0"/>
              <a:t>melbrunoff</a:t>
            </a:r>
            <a:r>
              <a:rPr lang="en-US" sz="1400" dirty="0" smtClean="0"/>
              <a:t>/</a:t>
            </a:r>
            <a:endParaRPr lang="en-US" sz="1400" dirty="0"/>
          </a:p>
        </p:txBody>
      </p:sp>
    </p:spTree>
    <p:extLst>
      <p:ext uri="{BB962C8B-B14F-4D97-AF65-F5344CB8AC3E}">
        <p14:creationId xmlns:p14="http://schemas.microsoft.com/office/powerpoint/2010/main" val="180825449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0364" y="1338064"/>
            <a:ext cx="7931727" cy="4840941"/>
          </a:xfrm>
          <a:prstGeom prst="rect">
            <a:avLst/>
          </a:prstGeom>
          <a:noFill/>
          <a:extLst>
            <a:ext uri="{909E8E84-426E-40dd-AFC4-6F175D3DCCD1}">
              <a14:hiddenFill xmlns:a14="http://schemas.microsoft.com/office/drawing/2010/main">
                <a:solidFill>
                  <a:srgbClr val="FFFFFF"/>
                </a:solidFill>
              </a14:hiddenFill>
            </a:ext>
          </a:extLst>
        </p:spPr>
      </p:pic>
      <p:sp>
        <p:nvSpPr>
          <p:cNvPr id="4100" name="Text Box 4"/>
          <p:cNvSpPr txBox="1">
            <a:spLocks noChangeArrowheads="1"/>
          </p:cNvSpPr>
          <p:nvPr/>
        </p:nvSpPr>
        <p:spPr bwMode="auto">
          <a:xfrm>
            <a:off x="5364088" y="6597352"/>
            <a:ext cx="3779912" cy="2983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82058" tIns="41029" rIns="82058" bIns="41029">
            <a:spAutoFit/>
          </a:bodyPr>
          <a:lstStyle/>
          <a:p>
            <a:pPr eaLnBrk="1" hangingPunct="1"/>
            <a:r>
              <a:rPr lang="en-US" sz="1400" dirty="0"/>
              <a:t>Walsh </a:t>
            </a:r>
            <a:r>
              <a:rPr lang="en-US" sz="1400" i="1" dirty="0" smtClean="0"/>
              <a:t>et al</a:t>
            </a:r>
            <a:r>
              <a:rPr lang="en-US" sz="1400" dirty="0" smtClean="0"/>
              <a:t>. (</a:t>
            </a:r>
            <a:r>
              <a:rPr lang="en-US" sz="1400" dirty="0"/>
              <a:t>2012</a:t>
            </a:r>
            <a:r>
              <a:rPr lang="en-US" sz="1400" dirty="0" smtClean="0"/>
              <a:t>) </a:t>
            </a:r>
            <a:r>
              <a:rPr lang="en-US" sz="1400" dirty="0" err="1"/>
              <a:t>PLoS</a:t>
            </a:r>
            <a:r>
              <a:rPr lang="en-US" sz="1400" dirty="0"/>
              <a:t> ONE 7(9): </a:t>
            </a:r>
            <a:r>
              <a:rPr lang="en-US" sz="1400" dirty="0" smtClean="0"/>
              <a:t>e45814</a:t>
            </a:r>
            <a:endParaRPr lang="en-US" sz="1400" dirty="0"/>
          </a:p>
        </p:txBody>
      </p:sp>
      <p:sp>
        <p:nvSpPr>
          <p:cNvPr id="6" name="Title 1"/>
          <p:cNvSpPr txBox="1">
            <a:spLocks/>
          </p:cNvSpPr>
          <p:nvPr/>
        </p:nvSpPr>
        <p:spPr bwMode="auto">
          <a:xfrm>
            <a:off x="-828600" y="-171400"/>
            <a:ext cx="10225136" cy="750888"/>
          </a:xfrm>
          <a:prstGeom prst="rect">
            <a:avLst/>
          </a:prstGeom>
          <a:noFill/>
          <a:ln>
            <a:noFill/>
          </a:ln>
        </p:spPr>
        <p:txBody>
          <a:bodyPr lIns="1188720" rIns="274320" anchor="ctr"/>
          <a:lstStyle>
            <a:lvl1pPr eaLnBrk="0" hangingPunct="0">
              <a:defRPr sz="2400">
                <a:solidFill>
                  <a:schemeClr val="tx1"/>
                </a:solidFill>
                <a:latin typeface="Century Gothic" charset="0"/>
                <a:ea typeface="ＭＳ Ｐゴシック" charset="0"/>
                <a:cs typeface="ＭＳ Ｐゴシック" charset="0"/>
              </a:defRPr>
            </a:lvl1pPr>
            <a:lvl2pPr marL="742950" indent="-285750" eaLnBrk="0" hangingPunct="0">
              <a:defRPr sz="2400">
                <a:solidFill>
                  <a:schemeClr val="tx1"/>
                </a:solidFill>
                <a:latin typeface="Century Gothic" charset="0"/>
                <a:ea typeface="ＭＳ Ｐゴシック" charset="0"/>
              </a:defRPr>
            </a:lvl2pPr>
            <a:lvl3pPr marL="1143000" indent="-228600" eaLnBrk="0" hangingPunct="0">
              <a:defRPr sz="2400">
                <a:solidFill>
                  <a:schemeClr val="tx1"/>
                </a:solidFill>
                <a:latin typeface="Century Gothic" charset="0"/>
                <a:ea typeface="ＭＳ Ｐゴシック" charset="0"/>
              </a:defRPr>
            </a:lvl3pPr>
            <a:lvl4pPr marL="1600200" indent="-228600" eaLnBrk="0" hangingPunct="0">
              <a:defRPr sz="2400">
                <a:solidFill>
                  <a:schemeClr val="tx1"/>
                </a:solidFill>
                <a:latin typeface="Century Gothic" charset="0"/>
                <a:ea typeface="ＭＳ Ｐゴシック" charset="0"/>
              </a:defRPr>
            </a:lvl4pPr>
            <a:lvl5pPr marL="2057400" indent="-228600" eaLnBrk="0" hangingPunct="0">
              <a:defRPr sz="2400">
                <a:solidFill>
                  <a:schemeClr val="tx1"/>
                </a:solidFill>
                <a:latin typeface="Century Gothic" charset="0"/>
                <a:ea typeface="ＭＳ Ｐゴシック" charset="0"/>
              </a:defRPr>
            </a:lvl5pPr>
            <a:lvl6pPr marL="2514600" indent="-228600" eaLnBrk="0" fontAlgn="base" hangingPunct="0">
              <a:spcBef>
                <a:spcPct val="0"/>
              </a:spcBef>
              <a:spcAft>
                <a:spcPct val="0"/>
              </a:spcAft>
              <a:defRPr sz="2400">
                <a:solidFill>
                  <a:schemeClr val="tx1"/>
                </a:solidFill>
                <a:latin typeface="Century Gothic" charset="0"/>
                <a:ea typeface="ＭＳ Ｐゴシック" charset="0"/>
              </a:defRPr>
            </a:lvl6pPr>
            <a:lvl7pPr marL="2971800" indent="-228600" eaLnBrk="0" fontAlgn="base" hangingPunct="0">
              <a:spcBef>
                <a:spcPct val="0"/>
              </a:spcBef>
              <a:spcAft>
                <a:spcPct val="0"/>
              </a:spcAft>
              <a:defRPr sz="2400">
                <a:solidFill>
                  <a:schemeClr val="tx1"/>
                </a:solidFill>
                <a:latin typeface="Century Gothic" charset="0"/>
                <a:ea typeface="ＭＳ Ｐゴシック" charset="0"/>
              </a:defRPr>
            </a:lvl7pPr>
            <a:lvl8pPr marL="3429000" indent="-228600" eaLnBrk="0" fontAlgn="base" hangingPunct="0">
              <a:spcBef>
                <a:spcPct val="0"/>
              </a:spcBef>
              <a:spcAft>
                <a:spcPct val="0"/>
              </a:spcAft>
              <a:defRPr sz="2400">
                <a:solidFill>
                  <a:schemeClr val="tx1"/>
                </a:solidFill>
                <a:latin typeface="Century Gothic" charset="0"/>
                <a:ea typeface="ＭＳ Ｐゴシック" charset="0"/>
              </a:defRPr>
            </a:lvl8pPr>
            <a:lvl9pPr marL="3886200" indent="-228600" eaLnBrk="0" fontAlgn="base" hangingPunct="0">
              <a:spcBef>
                <a:spcPct val="0"/>
              </a:spcBef>
              <a:spcAft>
                <a:spcPct val="0"/>
              </a:spcAft>
              <a:defRPr sz="2400">
                <a:solidFill>
                  <a:schemeClr val="tx1"/>
                </a:solidFill>
                <a:latin typeface="Century Gothic" charset="0"/>
                <a:ea typeface="ＭＳ Ｐゴシック" charset="0"/>
              </a:defRPr>
            </a:lvl9pPr>
          </a:lstStyle>
          <a:p>
            <a:pPr defTabSz="914400" eaLnBrk="1" hangingPunct="1"/>
            <a:endParaRPr lang="en-AU" dirty="0">
              <a:solidFill>
                <a:srgbClr val="FF6600"/>
              </a:solidFill>
              <a:latin typeface="+mj-lt"/>
              <a:ea typeface="+mj-ea"/>
              <a:cs typeface="+mj-cs"/>
            </a:endParaRPr>
          </a:p>
        </p:txBody>
      </p:sp>
      <p:sp>
        <p:nvSpPr>
          <p:cNvPr id="7" name="Line 17"/>
          <p:cNvSpPr>
            <a:spLocks noChangeShapeType="1"/>
          </p:cNvSpPr>
          <p:nvPr/>
        </p:nvSpPr>
        <p:spPr bwMode="auto">
          <a:xfrm>
            <a:off x="609600" y="457200"/>
            <a:ext cx="8534400" cy="0"/>
          </a:xfrm>
          <a:prstGeom prst="line">
            <a:avLst/>
          </a:prstGeom>
          <a:noFill/>
          <a:ln w="19050">
            <a:solidFill>
              <a:srgbClr val="CCCCCC"/>
            </a:solidFill>
            <a:round/>
            <a:headEnd/>
            <a:tailEnd/>
          </a:ln>
        </p:spPr>
        <p:txBody>
          <a:bodyPr wrap="none" anchor="ctr"/>
          <a:lstStyle/>
          <a:p>
            <a:endParaRPr lang="fr-FR"/>
          </a:p>
        </p:txBody>
      </p:sp>
      <p:sp>
        <p:nvSpPr>
          <p:cNvPr id="10" name="Title 1"/>
          <p:cNvSpPr txBox="1">
            <a:spLocks/>
          </p:cNvSpPr>
          <p:nvPr/>
        </p:nvSpPr>
        <p:spPr bwMode="auto">
          <a:xfrm>
            <a:off x="-684584" y="-130200"/>
            <a:ext cx="10225136" cy="750888"/>
          </a:xfrm>
          <a:prstGeom prst="rect">
            <a:avLst/>
          </a:prstGeom>
          <a:noFill/>
          <a:ln>
            <a:noFill/>
          </a:ln>
        </p:spPr>
        <p:txBody>
          <a:bodyPr lIns="1188720" rIns="274320" anchor="ctr"/>
          <a:lstStyle>
            <a:lvl1pPr eaLnBrk="0" hangingPunct="0">
              <a:defRPr sz="2400">
                <a:solidFill>
                  <a:schemeClr val="tx1"/>
                </a:solidFill>
                <a:latin typeface="Century Gothic" charset="0"/>
                <a:ea typeface="ＭＳ Ｐゴシック" charset="0"/>
                <a:cs typeface="ＭＳ Ｐゴシック" charset="0"/>
              </a:defRPr>
            </a:lvl1pPr>
            <a:lvl2pPr marL="742950" indent="-285750" eaLnBrk="0" hangingPunct="0">
              <a:defRPr sz="2400">
                <a:solidFill>
                  <a:schemeClr val="tx1"/>
                </a:solidFill>
                <a:latin typeface="Century Gothic" charset="0"/>
                <a:ea typeface="ＭＳ Ｐゴシック" charset="0"/>
              </a:defRPr>
            </a:lvl2pPr>
            <a:lvl3pPr marL="1143000" indent="-228600" eaLnBrk="0" hangingPunct="0">
              <a:defRPr sz="2400">
                <a:solidFill>
                  <a:schemeClr val="tx1"/>
                </a:solidFill>
                <a:latin typeface="Century Gothic" charset="0"/>
                <a:ea typeface="ＭＳ Ｐゴシック" charset="0"/>
              </a:defRPr>
            </a:lvl3pPr>
            <a:lvl4pPr marL="1600200" indent="-228600" eaLnBrk="0" hangingPunct="0">
              <a:defRPr sz="2400">
                <a:solidFill>
                  <a:schemeClr val="tx1"/>
                </a:solidFill>
                <a:latin typeface="Century Gothic" charset="0"/>
                <a:ea typeface="ＭＳ Ｐゴシック" charset="0"/>
              </a:defRPr>
            </a:lvl4pPr>
            <a:lvl5pPr marL="2057400" indent="-228600" eaLnBrk="0" hangingPunct="0">
              <a:defRPr sz="2400">
                <a:solidFill>
                  <a:schemeClr val="tx1"/>
                </a:solidFill>
                <a:latin typeface="Century Gothic" charset="0"/>
                <a:ea typeface="ＭＳ Ｐゴシック" charset="0"/>
              </a:defRPr>
            </a:lvl5pPr>
            <a:lvl6pPr marL="2514600" indent="-228600" eaLnBrk="0" fontAlgn="base" hangingPunct="0">
              <a:spcBef>
                <a:spcPct val="0"/>
              </a:spcBef>
              <a:spcAft>
                <a:spcPct val="0"/>
              </a:spcAft>
              <a:defRPr sz="2400">
                <a:solidFill>
                  <a:schemeClr val="tx1"/>
                </a:solidFill>
                <a:latin typeface="Century Gothic" charset="0"/>
                <a:ea typeface="ＭＳ Ｐゴシック" charset="0"/>
              </a:defRPr>
            </a:lvl6pPr>
            <a:lvl7pPr marL="2971800" indent="-228600" eaLnBrk="0" fontAlgn="base" hangingPunct="0">
              <a:spcBef>
                <a:spcPct val="0"/>
              </a:spcBef>
              <a:spcAft>
                <a:spcPct val="0"/>
              </a:spcAft>
              <a:defRPr sz="2400">
                <a:solidFill>
                  <a:schemeClr val="tx1"/>
                </a:solidFill>
                <a:latin typeface="Century Gothic" charset="0"/>
                <a:ea typeface="ＭＳ Ｐゴシック" charset="0"/>
              </a:defRPr>
            </a:lvl7pPr>
            <a:lvl8pPr marL="3429000" indent="-228600" eaLnBrk="0" fontAlgn="base" hangingPunct="0">
              <a:spcBef>
                <a:spcPct val="0"/>
              </a:spcBef>
              <a:spcAft>
                <a:spcPct val="0"/>
              </a:spcAft>
              <a:defRPr sz="2400">
                <a:solidFill>
                  <a:schemeClr val="tx1"/>
                </a:solidFill>
                <a:latin typeface="Century Gothic" charset="0"/>
                <a:ea typeface="ＭＳ Ｐゴシック" charset="0"/>
              </a:defRPr>
            </a:lvl8pPr>
            <a:lvl9pPr marL="3886200" indent="-228600" eaLnBrk="0" fontAlgn="base" hangingPunct="0">
              <a:spcBef>
                <a:spcPct val="0"/>
              </a:spcBef>
              <a:spcAft>
                <a:spcPct val="0"/>
              </a:spcAft>
              <a:defRPr sz="2400">
                <a:solidFill>
                  <a:schemeClr val="tx1"/>
                </a:solidFill>
                <a:latin typeface="Century Gothic" charset="0"/>
                <a:ea typeface="ＭＳ Ｐゴシック" charset="0"/>
              </a:defRPr>
            </a:lvl9pPr>
          </a:lstStyle>
          <a:p>
            <a:pPr defTabSz="914400" eaLnBrk="1" hangingPunct="1"/>
            <a:endParaRPr lang="en-AU" dirty="0">
              <a:solidFill>
                <a:srgbClr val="FF6600"/>
              </a:solidFill>
              <a:latin typeface="+mj-lt"/>
              <a:ea typeface="+mj-ea"/>
              <a:cs typeface="+mj-cs"/>
            </a:endParaRPr>
          </a:p>
        </p:txBody>
      </p:sp>
      <p:sp>
        <p:nvSpPr>
          <p:cNvPr id="12" name="Rectangle 11"/>
          <p:cNvSpPr/>
          <p:nvPr/>
        </p:nvSpPr>
        <p:spPr bwMode="auto">
          <a:xfrm>
            <a:off x="4788024" y="1340768"/>
            <a:ext cx="3816424" cy="4896544"/>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Gill Sans MT" charset="0"/>
              <a:ea typeface="ＭＳ Ｐゴシック" charset="-128"/>
              <a:cs typeface="ＭＳ Ｐゴシック" charset="-128"/>
            </a:endParaRPr>
          </a:p>
        </p:txBody>
      </p:sp>
      <p:pic>
        <p:nvPicPr>
          <p:cNvPr id="11" name="Picture 10"/>
          <p:cNvPicPr>
            <a:picLocks noChangeAspect="1"/>
          </p:cNvPicPr>
          <p:nvPr/>
        </p:nvPicPr>
        <p:blipFill>
          <a:blip r:embed="rId3"/>
          <a:stretch>
            <a:fillRect/>
          </a:stretch>
        </p:blipFill>
        <p:spPr>
          <a:xfrm>
            <a:off x="4737100" y="1916832"/>
            <a:ext cx="4406900" cy="2501900"/>
          </a:xfrm>
          <a:prstGeom prst="rect">
            <a:avLst/>
          </a:prstGeom>
        </p:spPr>
      </p:pic>
      <p:sp>
        <p:nvSpPr>
          <p:cNvPr id="2" name="Rectangle 1"/>
          <p:cNvSpPr/>
          <p:nvPr/>
        </p:nvSpPr>
        <p:spPr>
          <a:xfrm>
            <a:off x="179512" y="25731"/>
            <a:ext cx="8964488" cy="461665"/>
          </a:xfrm>
          <a:prstGeom prst="rect">
            <a:avLst/>
          </a:prstGeom>
        </p:spPr>
        <p:txBody>
          <a:bodyPr wrap="square">
            <a:spAutoFit/>
          </a:bodyPr>
          <a:lstStyle/>
          <a:p>
            <a:r>
              <a:rPr lang="en-US" dirty="0" smtClean="0">
                <a:solidFill>
                  <a:srgbClr val="FF6600"/>
                </a:solidFill>
              </a:rPr>
              <a:t>Water scarcity?  Our rivers experience it before we do</a:t>
            </a:r>
            <a:endParaRPr lang="en-US" dirty="0"/>
          </a:p>
        </p:txBody>
      </p:sp>
    </p:spTree>
    <p:extLst>
      <p:ext uri="{BB962C8B-B14F-4D97-AF65-F5344CB8AC3E}">
        <p14:creationId xmlns:p14="http://schemas.microsoft.com/office/powerpoint/2010/main" val="3584333818"/>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0364" y="1324363"/>
            <a:ext cx="7931727" cy="4840941"/>
          </a:xfrm>
          <a:prstGeom prst="rect">
            <a:avLst/>
          </a:prstGeom>
          <a:noFill/>
          <a:extLst>
            <a:ext uri="{909E8E84-426E-40dd-AFC4-6F175D3DCCD1}">
              <a14:hiddenFill xmlns:a14="http://schemas.microsoft.com/office/drawing/2010/main">
                <a:solidFill>
                  <a:srgbClr val="FFFFFF"/>
                </a:solidFill>
              </a14:hiddenFill>
            </a:ext>
          </a:extLst>
        </p:spPr>
      </p:pic>
      <p:sp>
        <p:nvSpPr>
          <p:cNvPr id="4100" name="Text Box 4"/>
          <p:cNvSpPr txBox="1">
            <a:spLocks noChangeArrowheads="1"/>
          </p:cNvSpPr>
          <p:nvPr/>
        </p:nvSpPr>
        <p:spPr bwMode="auto">
          <a:xfrm>
            <a:off x="5364088" y="6597352"/>
            <a:ext cx="3779912" cy="2983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82058" tIns="41029" rIns="82058" bIns="41029">
            <a:spAutoFit/>
          </a:bodyPr>
          <a:lstStyle/>
          <a:p>
            <a:pPr eaLnBrk="1" hangingPunct="1"/>
            <a:r>
              <a:rPr lang="en-US" sz="1400" dirty="0"/>
              <a:t>Walsh </a:t>
            </a:r>
            <a:r>
              <a:rPr lang="en-US" sz="1400" i="1" dirty="0" smtClean="0"/>
              <a:t>et al</a:t>
            </a:r>
            <a:r>
              <a:rPr lang="en-US" sz="1400" dirty="0" smtClean="0"/>
              <a:t>. (</a:t>
            </a:r>
            <a:r>
              <a:rPr lang="en-US" sz="1400" dirty="0"/>
              <a:t>2012</a:t>
            </a:r>
            <a:r>
              <a:rPr lang="en-US" sz="1400" dirty="0" smtClean="0"/>
              <a:t>) </a:t>
            </a:r>
            <a:r>
              <a:rPr lang="en-US" sz="1400" dirty="0" err="1"/>
              <a:t>PLoS</a:t>
            </a:r>
            <a:r>
              <a:rPr lang="en-US" sz="1400" dirty="0"/>
              <a:t> ONE 7(9): </a:t>
            </a:r>
            <a:r>
              <a:rPr lang="en-US" sz="1400" dirty="0" smtClean="0"/>
              <a:t>e45814</a:t>
            </a:r>
            <a:endParaRPr lang="en-US" sz="1400" dirty="0"/>
          </a:p>
        </p:txBody>
      </p:sp>
      <p:sp>
        <p:nvSpPr>
          <p:cNvPr id="6" name="Title 1"/>
          <p:cNvSpPr txBox="1">
            <a:spLocks/>
          </p:cNvSpPr>
          <p:nvPr/>
        </p:nvSpPr>
        <p:spPr bwMode="auto">
          <a:xfrm>
            <a:off x="-828600" y="-171400"/>
            <a:ext cx="10225136" cy="750888"/>
          </a:xfrm>
          <a:prstGeom prst="rect">
            <a:avLst/>
          </a:prstGeom>
          <a:noFill/>
          <a:ln>
            <a:noFill/>
          </a:ln>
        </p:spPr>
        <p:txBody>
          <a:bodyPr lIns="1188720" rIns="274320" anchor="ctr"/>
          <a:lstStyle>
            <a:lvl1pPr eaLnBrk="0" hangingPunct="0">
              <a:defRPr sz="2400">
                <a:solidFill>
                  <a:schemeClr val="tx1"/>
                </a:solidFill>
                <a:latin typeface="Century Gothic" charset="0"/>
                <a:ea typeface="ＭＳ Ｐゴシック" charset="0"/>
                <a:cs typeface="ＭＳ Ｐゴシック" charset="0"/>
              </a:defRPr>
            </a:lvl1pPr>
            <a:lvl2pPr marL="742950" indent="-285750" eaLnBrk="0" hangingPunct="0">
              <a:defRPr sz="2400">
                <a:solidFill>
                  <a:schemeClr val="tx1"/>
                </a:solidFill>
                <a:latin typeface="Century Gothic" charset="0"/>
                <a:ea typeface="ＭＳ Ｐゴシック" charset="0"/>
              </a:defRPr>
            </a:lvl2pPr>
            <a:lvl3pPr marL="1143000" indent="-228600" eaLnBrk="0" hangingPunct="0">
              <a:defRPr sz="2400">
                <a:solidFill>
                  <a:schemeClr val="tx1"/>
                </a:solidFill>
                <a:latin typeface="Century Gothic" charset="0"/>
                <a:ea typeface="ＭＳ Ｐゴシック" charset="0"/>
              </a:defRPr>
            </a:lvl3pPr>
            <a:lvl4pPr marL="1600200" indent="-228600" eaLnBrk="0" hangingPunct="0">
              <a:defRPr sz="2400">
                <a:solidFill>
                  <a:schemeClr val="tx1"/>
                </a:solidFill>
                <a:latin typeface="Century Gothic" charset="0"/>
                <a:ea typeface="ＭＳ Ｐゴシック" charset="0"/>
              </a:defRPr>
            </a:lvl4pPr>
            <a:lvl5pPr marL="2057400" indent="-228600" eaLnBrk="0" hangingPunct="0">
              <a:defRPr sz="2400">
                <a:solidFill>
                  <a:schemeClr val="tx1"/>
                </a:solidFill>
                <a:latin typeface="Century Gothic" charset="0"/>
                <a:ea typeface="ＭＳ Ｐゴシック" charset="0"/>
              </a:defRPr>
            </a:lvl5pPr>
            <a:lvl6pPr marL="2514600" indent="-228600" eaLnBrk="0" fontAlgn="base" hangingPunct="0">
              <a:spcBef>
                <a:spcPct val="0"/>
              </a:spcBef>
              <a:spcAft>
                <a:spcPct val="0"/>
              </a:spcAft>
              <a:defRPr sz="2400">
                <a:solidFill>
                  <a:schemeClr val="tx1"/>
                </a:solidFill>
                <a:latin typeface="Century Gothic" charset="0"/>
                <a:ea typeface="ＭＳ Ｐゴシック" charset="0"/>
              </a:defRPr>
            </a:lvl6pPr>
            <a:lvl7pPr marL="2971800" indent="-228600" eaLnBrk="0" fontAlgn="base" hangingPunct="0">
              <a:spcBef>
                <a:spcPct val="0"/>
              </a:spcBef>
              <a:spcAft>
                <a:spcPct val="0"/>
              </a:spcAft>
              <a:defRPr sz="2400">
                <a:solidFill>
                  <a:schemeClr val="tx1"/>
                </a:solidFill>
                <a:latin typeface="Century Gothic" charset="0"/>
                <a:ea typeface="ＭＳ Ｐゴシック" charset="0"/>
              </a:defRPr>
            </a:lvl7pPr>
            <a:lvl8pPr marL="3429000" indent="-228600" eaLnBrk="0" fontAlgn="base" hangingPunct="0">
              <a:spcBef>
                <a:spcPct val="0"/>
              </a:spcBef>
              <a:spcAft>
                <a:spcPct val="0"/>
              </a:spcAft>
              <a:defRPr sz="2400">
                <a:solidFill>
                  <a:schemeClr val="tx1"/>
                </a:solidFill>
                <a:latin typeface="Century Gothic" charset="0"/>
                <a:ea typeface="ＭＳ Ｐゴシック" charset="0"/>
              </a:defRPr>
            </a:lvl8pPr>
            <a:lvl9pPr marL="3886200" indent="-228600" eaLnBrk="0" fontAlgn="base" hangingPunct="0">
              <a:spcBef>
                <a:spcPct val="0"/>
              </a:spcBef>
              <a:spcAft>
                <a:spcPct val="0"/>
              </a:spcAft>
              <a:defRPr sz="2400">
                <a:solidFill>
                  <a:schemeClr val="tx1"/>
                </a:solidFill>
                <a:latin typeface="Century Gothic" charset="0"/>
                <a:ea typeface="ＭＳ Ｐゴシック" charset="0"/>
              </a:defRPr>
            </a:lvl9pPr>
          </a:lstStyle>
          <a:p>
            <a:pPr defTabSz="914400" eaLnBrk="1" hangingPunct="1"/>
            <a:endParaRPr lang="en-AU" dirty="0">
              <a:solidFill>
                <a:srgbClr val="FF6600"/>
              </a:solidFill>
              <a:latin typeface="+mj-lt"/>
              <a:ea typeface="+mj-ea"/>
              <a:cs typeface="+mj-cs"/>
            </a:endParaRPr>
          </a:p>
        </p:txBody>
      </p:sp>
      <p:sp>
        <p:nvSpPr>
          <p:cNvPr id="7" name="Line 17"/>
          <p:cNvSpPr>
            <a:spLocks noChangeShapeType="1"/>
          </p:cNvSpPr>
          <p:nvPr/>
        </p:nvSpPr>
        <p:spPr bwMode="auto">
          <a:xfrm>
            <a:off x="609600" y="457200"/>
            <a:ext cx="8534400" cy="0"/>
          </a:xfrm>
          <a:prstGeom prst="line">
            <a:avLst/>
          </a:prstGeom>
          <a:noFill/>
          <a:ln w="19050">
            <a:solidFill>
              <a:srgbClr val="CCCCCC"/>
            </a:solidFill>
            <a:round/>
            <a:headEnd/>
            <a:tailEnd/>
          </a:ln>
        </p:spPr>
        <p:txBody>
          <a:bodyPr wrap="none" anchor="ctr"/>
          <a:lstStyle/>
          <a:p>
            <a:endParaRPr lang="fr-FR"/>
          </a:p>
        </p:txBody>
      </p:sp>
      <p:sp>
        <p:nvSpPr>
          <p:cNvPr id="8" name="Rectangle 7"/>
          <p:cNvSpPr/>
          <p:nvPr/>
        </p:nvSpPr>
        <p:spPr>
          <a:xfrm>
            <a:off x="179512" y="25731"/>
            <a:ext cx="8964488" cy="1200328"/>
          </a:xfrm>
          <a:prstGeom prst="rect">
            <a:avLst/>
          </a:prstGeom>
        </p:spPr>
        <p:txBody>
          <a:bodyPr wrap="square">
            <a:spAutoFit/>
          </a:bodyPr>
          <a:lstStyle/>
          <a:p>
            <a:r>
              <a:rPr lang="en-US" dirty="0" smtClean="0">
                <a:solidFill>
                  <a:srgbClr val="FF6600"/>
                </a:solidFill>
              </a:rPr>
              <a:t>Urban stormwater runoff: a remarkable opportunity:</a:t>
            </a:r>
          </a:p>
          <a:p>
            <a:r>
              <a:rPr lang="en-US" dirty="0" smtClean="0"/>
              <a:t>Benefits </a:t>
            </a:r>
            <a:r>
              <a:rPr lang="en-US" dirty="0"/>
              <a:t>to us </a:t>
            </a:r>
            <a:r>
              <a:rPr lang="en-US" dirty="0" smtClean="0"/>
              <a:t>of using it match benefits to the environment.</a:t>
            </a:r>
          </a:p>
          <a:p>
            <a:r>
              <a:rPr lang="en-US" dirty="0" smtClean="0">
                <a:solidFill>
                  <a:srgbClr val="000000"/>
                </a:solidFill>
              </a:rPr>
              <a:t>So, why aren’t we doing it?</a:t>
            </a:r>
            <a:endParaRPr lang="en-US" dirty="0">
              <a:solidFill>
                <a:srgbClr val="000000"/>
              </a:solidFill>
            </a:endParaRPr>
          </a:p>
        </p:txBody>
      </p:sp>
    </p:spTree>
    <p:extLst>
      <p:ext uri="{BB962C8B-B14F-4D97-AF65-F5344CB8AC3E}">
        <p14:creationId xmlns:p14="http://schemas.microsoft.com/office/powerpoint/2010/main" val="307004995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C:\Documents and Settings\tfletchr\Desktop\My Dropbox\LSC Docs\Rangeview Rd (Oct10).JPG"/>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0" y="844550"/>
            <a:ext cx="3238500" cy="4838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descr="F:\DSC_0006.JPG"/>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4752975" y="3917950"/>
            <a:ext cx="4391025" cy="294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5" name="Title 1"/>
          <p:cNvSpPr txBox="1">
            <a:spLocks/>
          </p:cNvSpPr>
          <p:nvPr/>
        </p:nvSpPr>
        <p:spPr bwMode="auto">
          <a:xfrm>
            <a:off x="-828600" y="-171400"/>
            <a:ext cx="10225136" cy="750888"/>
          </a:xfrm>
          <a:prstGeom prst="rect">
            <a:avLst/>
          </a:prstGeom>
          <a:noFill/>
          <a:ln>
            <a:noFill/>
          </a:ln>
        </p:spPr>
        <p:txBody>
          <a:bodyPr lIns="1188720" rIns="274320" anchor="ctr"/>
          <a:lstStyle>
            <a:lvl1pPr eaLnBrk="0" hangingPunct="0">
              <a:defRPr sz="2400">
                <a:solidFill>
                  <a:schemeClr val="tx1"/>
                </a:solidFill>
                <a:latin typeface="Century Gothic" charset="0"/>
                <a:ea typeface="ＭＳ Ｐゴシック" charset="0"/>
                <a:cs typeface="ＭＳ Ｐゴシック" charset="0"/>
              </a:defRPr>
            </a:lvl1pPr>
            <a:lvl2pPr marL="742950" indent="-285750" eaLnBrk="0" hangingPunct="0">
              <a:defRPr sz="2400">
                <a:solidFill>
                  <a:schemeClr val="tx1"/>
                </a:solidFill>
                <a:latin typeface="Century Gothic" charset="0"/>
                <a:ea typeface="ＭＳ Ｐゴシック" charset="0"/>
              </a:defRPr>
            </a:lvl2pPr>
            <a:lvl3pPr marL="1143000" indent="-228600" eaLnBrk="0" hangingPunct="0">
              <a:defRPr sz="2400">
                <a:solidFill>
                  <a:schemeClr val="tx1"/>
                </a:solidFill>
                <a:latin typeface="Century Gothic" charset="0"/>
                <a:ea typeface="ＭＳ Ｐゴシック" charset="0"/>
              </a:defRPr>
            </a:lvl3pPr>
            <a:lvl4pPr marL="1600200" indent="-228600" eaLnBrk="0" hangingPunct="0">
              <a:defRPr sz="2400">
                <a:solidFill>
                  <a:schemeClr val="tx1"/>
                </a:solidFill>
                <a:latin typeface="Century Gothic" charset="0"/>
                <a:ea typeface="ＭＳ Ｐゴシック" charset="0"/>
              </a:defRPr>
            </a:lvl4pPr>
            <a:lvl5pPr marL="2057400" indent="-228600" eaLnBrk="0" hangingPunct="0">
              <a:defRPr sz="2400">
                <a:solidFill>
                  <a:schemeClr val="tx1"/>
                </a:solidFill>
                <a:latin typeface="Century Gothic" charset="0"/>
                <a:ea typeface="ＭＳ Ｐゴシック" charset="0"/>
              </a:defRPr>
            </a:lvl5pPr>
            <a:lvl6pPr marL="2514600" indent="-228600" eaLnBrk="0" fontAlgn="base" hangingPunct="0">
              <a:spcBef>
                <a:spcPct val="0"/>
              </a:spcBef>
              <a:spcAft>
                <a:spcPct val="0"/>
              </a:spcAft>
              <a:defRPr sz="2400">
                <a:solidFill>
                  <a:schemeClr val="tx1"/>
                </a:solidFill>
                <a:latin typeface="Century Gothic" charset="0"/>
                <a:ea typeface="ＭＳ Ｐゴシック" charset="0"/>
              </a:defRPr>
            </a:lvl6pPr>
            <a:lvl7pPr marL="2971800" indent="-228600" eaLnBrk="0" fontAlgn="base" hangingPunct="0">
              <a:spcBef>
                <a:spcPct val="0"/>
              </a:spcBef>
              <a:spcAft>
                <a:spcPct val="0"/>
              </a:spcAft>
              <a:defRPr sz="2400">
                <a:solidFill>
                  <a:schemeClr val="tx1"/>
                </a:solidFill>
                <a:latin typeface="Century Gothic" charset="0"/>
                <a:ea typeface="ＭＳ Ｐゴシック" charset="0"/>
              </a:defRPr>
            </a:lvl7pPr>
            <a:lvl8pPr marL="3429000" indent="-228600" eaLnBrk="0" fontAlgn="base" hangingPunct="0">
              <a:spcBef>
                <a:spcPct val="0"/>
              </a:spcBef>
              <a:spcAft>
                <a:spcPct val="0"/>
              </a:spcAft>
              <a:defRPr sz="2400">
                <a:solidFill>
                  <a:schemeClr val="tx1"/>
                </a:solidFill>
                <a:latin typeface="Century Gothic" charset="0"/>
                <a:ea typeface="ＭＳ Ｐゴシック" charset="0"/>
              </a:defRPr>
            </a:lvl8pPr>
            <a:lvl9pPr marL="3886200" indent="-228600" eaLnBrk="0" fontAlgn="base" hangingPunct="0">
              <a:spcBef>
                <a:spcPct val="0"/>
              </a:spcBef>
              <a:spcAft>
                <a:spcPct val="0"/>
              </a:spcAft>
              <a:defRPr sz="2400">
                <a:solidFill>
                  <a:schemeClr val="tx1"/>
                </a:solidFill>
                <a:latin typeface="Century Gothic" charset="0"/>
                <a:ea typeface="ＭＳ Ｐゴシック" charset="0"/>
              </a:defRPr>
            </a:lvl9pPr>
          </a:lstStyle>
          <a:p>
            <a:pPr defTabSz="914400" eaLnBrk="1" hangingPunct="1"/>
            <a:r>
              <a:rPr lang="en-AU" dirty="0" smtClean="0">
                <a:solidFill>
                  <a:srgbClr val="FF6600"/>
                </a:solidFill>
                <a:latin typeface="+mj-lt"/>
                <a:ea typeface="+mj-ea"/>
                <a:cs typeface="+mj-cs"/>
              </a:rPr>
              <a:t>Urban stormwater management for flow regime protection requires…</a:t>
            </a:r>
            <a:endParaRPr lang="en-AU" dirty="0">
              <a:solidFill>
                <a:srgbClr val="FF6600"/>
              </a:solidFill>
              <a:latin typeface="+mj-lt"/>
              <a:ea typeface="+mj-ea"/>
              <a:cs typeface="+mj-cs"/>
            </a:endParaRPr>
          </a:p>
        </p:txBody>
      </p:sp>
      <p:sp>
        <p:nvSpPr>
          <p:cNvPr id="5" name="TextBox 4"/>
          <p:cNvSpPr txBox="1">
            <a:spLocks noChangeArrowheads="1"/>
          </p:cNvSpPr>
          <p:nvPr/>
        </p:nvSpPr>
        <p:spPr bwMode="auto">
          <a:xfrm>
            <a:off x="3536950" y="1071563"/>
            <a:ext cx="5495925"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entury Gothic" charset="0"/>
                <a:ea typeface="ＭＳ Ｐゴシック" charset="0"/>
                <a:cs typeface="ＭＳ Ｐゴシック" charset="0"/>
              </a:defRPr>
            </a:lvl1pPr>
            <a:lvl2pPr marL="742950" indent="-285750" eaLnBrk="0" hangingPunct="0">
              <a:defRPr sz="2400">
                <a:solidFill>
                  <a:schemeClr val="tx1"/>
                </a:solidFill>
                <a:latin typeface="Century Gothic" charset="0"/>
                <a:ea typeface="ＭＳ Ｐゴシック" charset="0"/>
              </a:defRPr>
            </a:lvl2pPr>
            <a:lvl3pPr marL="1143000" indent="-228600" eaLnBrk="0" hangingPunct="0">
              <a:defRPr sz="2400">
                <a:solidFill>
                  <a:schemeClr val="tx1"/>
                </a:solidFill>
                <a:latin typeface="Century Gothic" charset="0"/>
                <a:ea typeface="ＭＳ Ｐゴシック" charset="0"/>
              </a:defRPr>
            </a:lvl3pPr>
            <a:lvl4pPr marL="1600200" indent="-228600" eaLnBrk="0" hangingPunct="0">
              <a:defRPr sz="2400">
                <a:solidFill>
                  <a:schemeClr val="tx1"/>
                </a:solidFill>
                <a:latin typeface="Century Gothic" charset="0"/>
                <a:ea typeface="ＭＳ Ｐゴシック" charset="0"/>
              </a:defRPr>
            </a:lvl4pPr>
            <a:lvl5pPr marL="2057400" indent="-228600" eaLnBrk="0" hangingPunct="0">
              <a:defRPr sz="2400">
                <a:solidFill>
                  <a:schemeClr val="tx1"/>
                </a:solidFill>
                <a:latin typeface="Century Gothic" charset="0"/>
                <a:ea typeface="ＭＳ Ｐゴシック" charset="0"/>
              </a:defRPr>
            </a:lvl5pPr>
            <a:lvl6pPr marL="2514600" indent="-228600" eaLnBrk="0" fontAlgn="base" hangingPunct="0">
              <a:spcBef>
                <a:spcPct val="0"/>
              </a:spcBef>
              <a:spcAft>
                <a:spcPct val="0"/>
              </a:spcAft>
              <a:defRPr sz="2400">
                <a:solidFill>
                  <a:schemeClr val="tx1"/>
                </a:solidFill>
                <a:latin typeface="Century Gothic" charset="0"/>
                <a:ea typeface="ＭＳ Ｐゴシック" charset="0"/>
              </a:defRPr>
            </a:lvl6pPr>
            <a:lvl7pPr marL="2971800" indent="-228600" eaLnBrk="0" fontAlgn="base" hangingPunct="0">
              <a:spcBef>
                <a:spcPct val="0"/>
              </a:spcBef>
              <a:spcAft>
                <a:spcPct val="0"/>
              </a:spcAft>
              <a:defRPr sz="2400">
                <a:solidFill>
                  <a:schemeClr val="tx1"/>
                </a:solidFill>
                <a:latin typeface="Century Gothic" charset="0"/>
                <a:ea typeface="ＭＳ Ｐゴシック" charset="0"/>
              </a:defRPr>
            </a:lvl7pPr>
            <a:lvl8pPr marL="3429000" indent="-228600" eaLnBrk="0" fontAlgn="base" hangingPunct="0">
              <a:spcBef>
                <a:spcPct val="0"/>
              </a:spcBef>
              <a:spcAft>
                <a:spcPct val="0"/>
              </a:spcAft>
              <a:defRPr sz="2400">
                <a:solidFill>
                  <a:schemeClr val="tx1"/>
                </a:solidFill>
                <a:latin typeface="Century Gothic" charset="0"/>
                <a:ea typeface="ＭＳ Ｐゴシック" charset="0"/>
              </a:defRPr>
            </a:lvl8pPr>
            <a:lvl9pPr marL="3886200" indent="-228600" eaLnBrk="0" fontAlgn="base" hangingPunct="0">
              <a:spcBef>
                <a:spcPct val="0"/>
              </a:spcBef>
              <a:spcAft>
                <a:spcPct val="0"/>
              </a:spcAft>
              <a:defRPr sz="2400">
                <a:solidFill>
                  <a:schemeClr val="tx1"/>
                </a:solidFill>
                <a:latin typeface="Century Gothic" charset="0"/>
                <a:ea typeface="ＭＳ Ｐゴシック" charset="0"/>
              </a:defRPr>
            </a:lvl9pPr>
          </a:lstStyle>
          <a:p>
            <a:pPr eaLnBrk="1" hangingPunct="1"/>
            <a:r>
              <a:rPr lang="en-US" sz="1800"/>
              <a:t>Infiltration systems that restore lost baseflows (of good quality)</a:t>
            </a:r>
          </a:p>
          <a:p>
            <a:pPr eaLnBrk="1" hangingPunct="1"/>
            <a:endParaRPr lang="en-US" sz="1800"/>
          </a:p>
          <a:p>
            <a:pPr eaLnBrk="1" hangingPunct="1"/>
            <a:r>
              <a:rPr lang="en-US" sz="1800" i="1"/>
              <a:t>and</a:t>
            </a:r>
          </a:p>
          <a:p>
            <a:pPr eaLnBrk="1" hangingPunct="1"/>
            <a:r>
              <a:rPr lang="en-US" sz="1800"/>
              <a:t>harvesting systems to keep excess water from streams  (indoor use to replace/augment  potable water supply or irrigation of open  space to replace lost evapotranspiration losses)</a:t>
            </a:r>
          </a:p>
        </p:txBody>
      </p:sp>
      <p:sp>
        <p:nvSpPr>
          <p:cNvPr id="6" name="Line 17"/>
          <p:cNvSpPr>
            <a:spLocks noChangeShapeType="1"/>
          </p:cNvSpPr>
          <p:nvPr/>
        </p:nvSpPr>
        <p:spPr bwMode="auto">
          <a:xfrm>
            <a:off x="609600" y="457200"/>
            <a:ext cx="8534400" cy="0"/>
          </a:xfrm>
          <a:prstGeom prst="line">
            <a:avLst/>
          </a:prstGeom>
          <a:noFill/>
          <a:ln w="19050">
            <a:solidFill>
              <a:srgbClr val="CCCCCC"/>
            </a:solidFill>
            <a:round/>
            <a:headEnd/>
            <a:tailEnd/>
          </a:ln>
        </p:spPr>
        <p:txBody>
          <a:bodyPr wrap="none" anchor="ctr"/>
          <a:lstStyle/>
          <a:p>
            <a:endParaRPr lang="fr-FR"/>
          </a:p>
        </p:txBody>
      </p:sp>
    </p:spTree>
    <p:extLst>
      <p:ext uri="{BB962C8B-B14F-4D97-AF65-F5344CB8AC3E}">
        <p14:creationId xmlns:p14="http://schemas.microsoft.com/office/powerpoint/2010/main" val="328317365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395536" y="476672"/>
            <a:ext cx="8452966" cy="4387448"/>
          </a:xfrm>
          <a:prstGeom prst="rect">
            <a:avLst/>
          </a:prstGeom>
        </p:spPr>
      </p:pic>
      <p:sp>
        <p:nvSpPr>
          <p:cNvPr id="407554" name="Rectangle 2"/>
          <p:cNvSpPr>
            <a:spLocks noGrp="1" noChangeArrowheads="1"/>
          </p:cNvSpPr>
          <p:nvPr>
            <p:ph type="title" idx="4294967295"/>
          </p:nvPr>
        </p:nvSpPr>
        <p:spPr>
          <a:xfrm>
            <a:off x="0" y="-315913"/>
            <a:ext cx="7772400" cy="1143001"/>
          </a:xfrm>
          <a:noFill/>
          <a:ln/>
        </p:spPr>
        <p:txBody>
          <a:bodyPr/>
          <a:lstStyle/>
          <a:p>
            <a:pPr algn="l"/>
            <a:r>
              <a:rPr lang="en-US" sz="2400">
                <a:solidFill>
                  <a:srgbClr val="FF6600"/>
                </a:solidFill>
              </a:rPr>
              <a:t>Is it possible?</a:t>
            </a:r>
          </a:p>
        </p:txBody>
      </p:sp>
      <p:sp>
        <p:nvSpPr>
          <p:cNvPr id="407555" name="Line 3"/>
          <p:cNvSpPr>
            <a:spLocks noChangeShapeType="1"/>
          </p:cNvSpPr>
          <p:nvPr/>
        </p:nvSpPr>
        <p:spPr bwMode="auto">
          <a:xfrm>
            <a:off x="609600" y="457200"/>
            <a:ext cx="8534400" cy="0"/>
          </a:xfrm>
          <a:prstGeom prst="line">
            <a:avLst/>
          </a:prstGeom>
          <a:noFill/>
          <a:ln w="19050">
            <a:solidFill>
              <a:srgbClr val="CCCCCC"/>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07558" name="Text Box 6"/>
          <p:cNvSpPr txBox="1">
            <a:spLocks noChangeArrowheads="1"/>
          </p:cNvSpPr>
          <p:nvPr/>
        </p:nvSpPr>
        <p:spPr bwMode="auto">
          <a:xfrm>
            <a:off x="2234634" y="44450"/>
            <a:ext cx="6801862"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dirty="0"/>
              <a:t>The Little Stringybark Creek project is showing it is...</a:t>
            </a:r>
          </a:p>
          <a:p>
            <a:pPr algn="r"/>
            <a:endParaRPr lang="en-US" sz="1800" i="1" dirty="0" smtClean="0">
              <a:hlinkClick r:id="rId4"/>
            </a:endParaRPr>
          </a:p>
          <a:p>
            <a:pPr algn="r"/>
            <a:r>
              <a:rPr lang="en-US" sz="1800" i="1" dirty="0" smtClean="0"/>
              <a:t>                                                                           </a:t>
            </a:r>
            <a:r>
              <a:rPr lang="en-US" sz="1800" i="1" dirty="0" err="1" smtClean="0"/>
              <a:t>urbanstreams.net</a:t>
            </a:r>
            <a:r>
              <a:rPr lang="en-US" sz="1800" i="1" dirty="0" smtClean="0"/>
              <a:t>/</a:t>
            </a:r>
            <a:r>
              <a:rPr lang="en-US" sz="1800" i="1" dirty="0" err="1" smtClean="0"/>
              <a:t>lsc</a:t>
            </a:r>
            <a:endParaRPr lang="en-US" sz="1800" i="1" dirty="0"/>
          </a:p>
        </p:txBody>
      </p:sp>
      <p:sp>
        <p:nvSpPr>
          <p:cNvPr id="2" name="TextBox 1"/>
          <p:cNvSpPr txBox="1"/>
          <p:nvPr/>
        </p:nvSpPr>
        <p:spPr>
          <a:xfrm>
            <a:off x="323528" y="5085184"/>
            <a:ext cx="8712968" cy="1631216"/>
          </a:xfrm>
          <a:prstGeom prst="rect">
            <a:avLst/>
          </a:prstGeom>
          <a:noFill/>
        </p:spPr>
        <p:txBody>
          <a:bodyPr wrap="square" rtlCol="0">
            <a:spAutoFit/>
          </a:bodyPr>
          <a:lstStyle/>
          <a:p>
            <a:r>
              <a:rPr lang="en-US" sz="2000" dirty="0" smtClean="0"/>
              <a:t>~300 Stormwater control measures installed (230 private properties + public land)</a:t>
            </a:r>
          </a:p>
          <a:p>
            <a:r>
              <a:rPr lang="en-US" sz="2000" dirty="0" smtClean="0"/>
              <a:t>31 ML/y harvested (&gt;75% of the demand of treated properties)</a:t>
            </a:r>
          </a:p>
          <a:p>
            <a:r>
              <a:rPr lang="en-US" sz="2000" dirty="0" smtClean="0"/>
              <a:t>38 ML/y infiltrated (restoration of </a:t>
            </a:r>
            <a:r>
              <a:rPr lang="en-US" sz="2000" dirty="0" err="1" smtClean="0"/>
              <a:t>baseflows</a:t>
            </a:r>
            <a:r>
              <a:rPr lang="en-US" sz="2000" dirty="0" smtClean="0"/>
              <a:t> and evapotranspiration)</a:t>
            </a:r>
          </a:p>
          <a:p>
            <a:r>
              <a:rPr lang="en-US" sz="2000" dirty="0" smtClean="0"/>
              <a:t>First signs of ecological improvement in </a:t>
            </a:r>
            <a:r>
              <a:rPr lang="en-US" sz="2000" smtClean="0"/>
              <a:t>the creek</a:t>
            </a:r>
            <a:endParaRPr lang="en-US" sz="2000" dirty="0" smtClean="0"/>
          </a:p>
          <a:p>
            <a:r>
              <a:rPr lang="en-US" sz="2000" dirty="0" smtClean="0"/>
              <a:t>First push by MW to require stormwater harvesting to potable in Sunbury…</a:t>
            </a:r>
            <a:endParaRPr lang="en-US" sz="2000" dirty="0"/>
          </a:p>
        </p:txBody>
      </p:sp>
    </p:spTree>
    <p:extLst>
      <p:ext uri="{BB962C8B-B14F-4D97-AF65-F5344CB8AC3E}">
        <p14:creationId xmlns:p14="http://schemas.microsoft.com/office/powerpoint/2010/main" val="352872872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6866" y="0"/>
            <a:ext cx="9144000" cy="1171600"/>
          </a:xfrm>
          <a:prstGeom prst="rect">
            <a:avLst/>
          </a:prstGeo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Gill Sans MT" charset="0"/>
                <a:ea typeface="Osaka" charset="-128"/>
                <a:cs typeface="Osaka" charset="-128"/>
              </a:defRPr>
            </a:lvl2pPr>
            <a:lvl3pPr algn="ctr" rtl="0" eaLnBrk="0" fontAlgn="base" hangingPunct="0">
              <a:spcBef>
                <a:spcPct val="0"/>
              </a:spcBef>
              <a:spcAft>
                <a:spcPct val="0"/>
              </a:spcAft>
              <a:defRPr sz="4400">
                <a:solidFill>
                  <a:schemeClr val="tx2"/>
                </a:solidFill>
                <a:latin typeface="Gill Sans MT" charset="0"/>
                <a:ea typeface="Osaka" charset="-128"/>
                <a:cs typeface="Osaka" charset="-128"/>
              </a:defRPr>
            </a:lvl3pPr>
            <a:lvl4pPr algn="ctr" rtl="0" eaLnBrk="0" fontAlgn="base" hangingPunct="0">
              <a:spcBef>
                <a:spcPct val="0"/>
              </a:spcBef>
              <a:spcAft>
                <a:spcPct val="0"/>
              </a:spcAft>
              <a:defRPr sz="4400">
                <a:solidFill>
                  <a:schemeClr val="tx2"/>
                </a:solidFill>
                <a:latin typeface="Gill Sans MT" charset="0"/>
                <a:ea typeface="Osaka" charset="-128"/>
                <a:cs typeface="Osaka" charset="-128"/>
              </a:defRPr>
            </a:lvl4pPr>
            <a:lvl5pPr algn="ctr" rtl="0" eaLnBrk="0" fontAlgn="base" hangingPunct="0">
              <a:spcBef>
                <a:spcPct val="0"/>
              </a:spcBef>
              <a:spcAft>
                <a:spcPct val="0"/>
              </a:spcAft>
              <a:defRPr sz="4400">
                <a:solidFill>
                  <a:schemeClr val="tx2"/>
                </a:solidFill>
                <a:latin typeface="Gill Sans MT" charset="0"/>
                <a:ea typeface="Osaka" charset="-128"/>
                <a:cs typeface="Osaka" charset="-128"/>
              </a:defRPr>
            </a:lvl5pPr>
            <a:lvl6pPr marL="457200" algn="ctr" rtl="0" fontAlgn="base">
              <a:spcBef>
                <a:spcPct val="0"/>
              </a:spcBef>
              <a:spcAft>
                <a:spcPct val="0"/>
              </a:spcAft>
              <a:defRPr sz="4400">
                <a:solidFill>
                  <a:schemeClr val="tx2"/>
                </a:solidFill>
                <a:latin typeface="Gill Sans MT" charset="0"/>
                <a:ea typeface="Osaka" charset="-128"/>
                <a:cs typeface="Osaka" charset="-128"/>
              </a:defRPr>
            </a:lvl6pPr>
            <a:lvl7pPr marL="914400" algn="ctr" rtl="0" fontAlgn="base">
              <a:spcBef>
                <a:spcPct val="0"/>
              </a:spcBef>
              <a:spcAft>
                <a:spcPct val="0"/>
              </a:spcAft>
              <a:defRPr sz="4400">
                <a:solidFill>
                  <a:schemeClr val="tx2"/>
                </a:solidFill>
                <a:latin typeface="Gill Sans MT" charset="0"/>
                <a:ea typeface="Osaka" charset="-128"/>
                <a:cs typeface="Osaka" charset="-128"/>
              </a:defRPr>
            </a:lvl7pPr>
            <a:lvl8pPr marL="1371600" algn="ctr" rtl="0" fontAlgn="base">
              <a:spcBef>
                <a:spcPct val="0"/>
              </a:spcBef>
              <a:spcAft>
                <a:spcPct val="0"/>
              </a:spcAft>
              <a:defRPr sz="4400">
                <a:solidFill>
                  <a:schemeClr val="tx2"/>
                </a:solidFill>
                <a:latin typeface="Gill Sans MT" charset="0"/>
                <a:ea typeface="Osaka" charset="-128"/>
                <a:cs typeface="Osaka" charset="-128"/>
              </a:defRPr>
            </a:lvl8pPr>
            <a:lvl9pPr marL="1828800" algn="ctr" rtl="0" fontAlgn="base">
              <a:spcBef>
                <a:spcPct val="0"/>
              </a:spcBef>
              <a:spcAft>
                <a:spcPct val="0"/>
              </a:spcAft>
              <a:defRPr sz="4400">
                <a:solidFill>
                  <a:schemeClr val="tx2"/>
                </a:solidFill>
                <a:latin typeface="Gill Sans MT" charset="0"/>
                <a:ea typeface="Osaka" charset="-128"/>
                <a:cs typeface="Osaka" charset="-128"/>
              </a:defRPr>
            </a:lvl9pPr>
          </a:lstStyle>
          <a:p>
            <a:pPr eaLnBrk="1" hangingPunct="1"/>
            <a:r>
              <a:rPr lang="en-US" sz="3200" dirty="0" smtClean="0">
                <a:solidFill>
                  <a:srgbClr val="FF6600"/>
                </a:solidFill>
              </a:rPr>
              <a:t>Why does 18% less rainfall </a:t>
            </a:r>
          </a:p>
          <a:p>
            <a:pPr eaLnBrk="1" hangingPunct="1"/>
            <a:r>
              <a:rPr lang="en-US" sz="3200" dirty="0" smtClean="0">
                <a:solidFill>
                  <a:srgbClr val="FF6600"/>
                </a:solidFill>
              </a:rPr>
              <a:t>result in 45% less river flows?</a:t>
            </a:r>
          </a:p>
        </p:txBody>
      </p:sp>
      <p:pic>
        <p:nvPicPr>
          <p:cNvPr id="3" name="Picture 5"/>
          <p:cNvPicPr>
            <a:picLocks noChangeAspect="1" noChangeArrowheads="1"/>
          </p:cNvPicPr>
          <p:nvPr/>
        </p:nvPicPr>
        <p:blipFill>
          <a:blip r:embed="rId2"/>
          <a:srcRect/>
          <a:stretch>
            <a:fillRect/>
          </a:stretch>
        </p:blipFill>
        <p:spPr bwMode="auto">
          <a:xfrm>
            <a:off x="611560" y="1412776"/>
            <a:ext cx="3067050" cy="5057775"/>
          </a:xfrm>
          <a:prstGeom prst="rect">
            <a:avLst/>
          </a:prstGeom>
          <a:noFill/>
          <a:ln w="9525">
            <a:noFill/>
            <a:miter lim="800000"/>
            <a:headEnd/>
            <a:tailEnd/>
          </a:ln>
        </p:spPr>
      </p:pic>
      <p:sp>
        <p:nvSpPr>
          <p:cNvPr id="4" name="Rectangle 3"/>
          <p:cNvSpPr/>
          <p:nvPr/>
        </p:nvSpPr>
        <p:spPr bwMode="auto">
          <a:xfrm>
            <a:off x="395536" y="1340768"/>
            <a:ext cx="3456384" cy="36004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Gill Sans MT" charset="0"/>
              <a:ea typeface="ＭＳ Ｐゴシック" charset="-128"/>
              <a:cs typeface="ＭＳ Ｐゴシック" charset="-128"/>
            </a:endParaRPr>
          </a:p>
        </p:txBody>
      </p:sp>
      <p:sp>
        <p:nvSpPr>
          <p:cNvPr id="5" name="Rectangle 4"/>
          <p:cNvSpPr/>
          <p:nvPr/>
        </p:nvSpPr>
        <p:spPr bwMode="auto">
          <a:xfrm>
            <a:off x="547936" y="1268760"/>
            <a:ext cx="3456384" cy="36004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Gill Sans MT" charset="0"/>
              <a:ea typeface="ＭＳ Ｐゴシック" charset="-128"/>
              <a:cs typeface="ＭＳ Ｐゴシック" charset="-128"/>
            </a:endParaRPr>
          </a:p>
        </p:txBody>
      </p:sp>
      <p:sp>
        <p:nvSpPr>
          <p:cNvPr id="6" name="Rectangle 5"/>
          <p:cNvSpPr/>
          <p:nvPr/>
        </p:nvSpPr>
        <p:spPr bwMode="auto">
          <a:xfrm>
            <a:off x="539552" y="5949280"/>
            <a:ext cx="3456384" cy="648072"/>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Gill Sans MT" charset="0"/>
              <a:ea typeface="ＭＳ Ｐゴシック" charset="-128"/>
              <a:cs typeface="ＭＳ Ｐゴシック" charset="-128"/>
            </a:endParaRPr>
          </a:p>
        </p:txBody>
      </p:sp>
      <p:sp>
        <p:nvSpPr>
          <p:cNvPr id="7" name="TextBox 6"/>
          <p:cNvSpPr txBox="1"/>
          <p:nvPr/>
        </p:nvSpPr>
        <p:spPr>
          <a:xfrm>
            <a:off x="4139952" y="1340768"/>
            <a:ext cx="4931007" cy="4154983"/>
          </a:xfrm>
          <a:prstGeom prst="rect">
            <a:avLst/>
          </a:prstGeom>
          <a:noFill/>
        </p:spPr>
        <p:txBody>
          <a:bodyPr wrap="none" rtlCol="0">
            <a:spAutoFit/>
          </a:bodyPr>
          <a:lstStyle/>
          <a:p>
            <a:r>
              <a:rPr lang="en-US" dirty="0" smtClean="0"/>
              <a:t>Most rainfall ends up back in the air</a:t>
            </a:r>
          </a:p>
          <a:p>
            <a:r>
              <a:rPr lang="en-US" dirty="0" smtClean="0"/>
              <a:t>Much is stored in the soil and </a:t>
            </a:r>
          </a:p>
          <a:p>
            <a:r>
              <a:rPr lang="en-US" dirty="0" smtClean="0"/>
              <a:t>Transpired by vegetation back to the </a:t>
            </a:r>
          </a:p>
          <a:p>
            <a:r>
              <a:rPr lang="en-US" dirty="0"/>
              <a:t>a</a:t>
            </a:r>
            <a:r>
              <a:rPr lang="en-US" dirty="0" smtClean="0"/>
              <a:t>tmosphere.</a:t>
            </a:r>
          </a:p>
          <a:p>
            <a:endParaRPr lang="en-US" dirty="0"/>
          </a:p>
          <a:p>
            <a:r>
              <a:rPr lang="en-US" dirty="0" smtClean="0"/>
              <a:t>The longer it is dry, the more capacity</a:t>
            </a:r>
          </a:p>
          <a:p>
            <a:r>
              <a:rPr lang="en-US" dirty="0"/>
              <a:t>s</a:t>
            </a:r>
            <a:r>
              <a:rPr lang="en-US" dirty="0" smtClean="0"/>
              <a:t>oils have to hold back water for </a:t>
            </a:r>
          </a:p>
          <a:p>
            <a:r>
              <a:rPr lang="en-US" dirty="0" smtClean="0"/>
              <a:t>uptake by vegetation</a:t>
            </a:r>
          </a:p>
          <a:p>
            <a:endParaRPr lang="en-US" dirty="0"/>
          </a:p>
          <a:p>
            <a:r>
              <a:rPr lang="en-US" dirty="0" smtClean="0"/>
              <a:t>Years of soil water deficit increase the </a:t>
            </a:r>
          </a:p>
          <a:p>
            <a:r>
              <a:rPr lang="en-US" dirty="0"/>
              <a:t>p</a:t>
            </a:r>
            <a:r>
              <a:rPr lang="en-US" dirty="0" smtClean="0"/>
              <a:t>robability of forest fires</a:t>
            </a:r>
            <a:endParaRPr lang="en-US" dirty="0"/>
          </a:p>
        </p:txBody>
      </p:sp>
    </p:spTree>
    <p:extLst>
      <p:ext uri="{BB962C8B-B14F-4D97-AF65-F5344CB8AC3E}">
        <p14:creationId xmlns:p14="http://schemas.microsoft.com/office/powerpoint/2010/main" val="45682288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9" end="9"/>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1"/>
          <p:cNvSpPr>
            <a:spLocks noChangeArrowheads="1"/>
          </p:cNvSpPr>
          <p:nvPr/>
        </p:nvSpPr>
        <p:spPr bwMode="auto">
          <a:xfrm>
            <a:off x="533400" y="0"/>
            <a:ext cx="8071048" cy="53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6800" rIns="90000" bIns="46800" anchor="ctr"/>
          <a:lstStyle/>
          <a:p>
            <a:pP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2000" dirty="0" smtClean="0">
                <a:solidFill>
                  <a:srgbClr val="FF6600"/>
                </a:solidFill>
              </a:rPr>
              <a:t>Melbourne’s water supply and wastewater disposal and treatment system</a:t>
            </a:r>
            <a:endParaRPr lang="en-US" sz="2000" dirty="0">
              <a:solidFill>
                <a:srgbClr val="FF6600"/>
              </a:solidFill>
            </a:endParaRPr>
          </a:p>
        </p:txBody>
      </p:sp>
      <p:sp>
        <p:nvSpPr>
          <p:cNvPr id="15362" name="Line 2"/>
          <p:cNvSpPr>
            <a:spLocks noChangeShapeType="1"/>
          </p:cNvSpPr>
          <p:nvPr/>
        </p:nvSpPr>
        <p:spPr bwMode="auto">
          <a:xfrm>
            <a:off x="609600" y="457200"/>
            <a:ext cx="8534400" cy="1588"/>
          </a:xfrm>
          <a:prstGeom prst="line">
            <a:avLst/>
          </a:prstGeom>
          <a:noFill/>
          <a:ln w="19080">
            <a:solidFill>
              <a:srgbClr val="CCCCCC"/>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pic>
        <p:nvPicPr>
          <p:cNvPr id="15364" name="Picture 4"/>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55650" y="1412875"/>
            <a:ext cx="7775575" cy="517366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15363" name="Rectangle 3"/>
          <p:cNvSpPr>
            <a:spLocks noChangeArrowheads="1"/>
          </p:cNvSpPr>
          <p:nvPr/>
        </p:nvSpPr>
        <p:spPr bwMode="auto">
          <a:xfrm>
            <a:off x="251520" y="425450"/>
            <a:ext cx="8892480" cy="956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square" lIns="90000" tIns="46800" rIns="90000" bIns="46800">
            <a:spAutoFit/>
          </a:bodyPr>
          <a:lstStyle/>
          <a:p>
            <a:pP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2800" dirty="0" smtClean="0">
                <a:solidFill>
                  <a:srgbClr val="4C4C4C"/>
                </a:solidFill>
                <a:ea typeface="Osaka" charset="0"/>
                <a:cs typeface="Osaka" charset="0"/>
              </a:rPr>
              <a:t>Dams with capacity for ~10 y demand in a severe drought</a:t>
            </a:r>
            <a:r>
              <a:rPr lang="en-US" sz="2800" dirty="0">
                <a:solidFill>
                  <a:srgbClr val="4C4C4C"/>
                </a:solidFill>
                <a:ea typeface="Osaka" charset="0"/>
                <a:cs typeface="Osaka" charset="0"/>
              </a:rPr>
              <a:t> </a:t>
            </a:r>
            <a:r>
              <a:rPr lang="en-US" sz="2800" dirty="0" smtClean="0">
                <a:solidFill>
                  <a:srgbClr val="4C4C4C"/>
                </a:solidFill>
                <a:ea typeface="Osaka" charset="0"/>
                <a:cs typeface="Osaka" charset="0"/>
              </a:rPr>
              <a:t>(with no augmentation)</a:t>
            </a:r>
          </a:p>
        </p:txBody>
      </p:sp>
      <p:sp>
        <p:nvSpPr>
          <p:cNvPr id="2" name="TextBox 1"/>
          <p:cNvSpPr txBox="1"/>
          <p:nvPr/>
        </p:nvSpPr>
        <p:spPr>
          <a:xfrm>
            <a:off x="899592" y="1340768"/>
            <a:ext cx="7128792" cy="461665"/>
          </a:xfrm>
          <a:prstGeom prst="rect">
            <a:avLst/>
          </a:prstGeom>
          <a:noFill/>
        </p:spPr>
        <p:txBody>
          <a:bodyPr wrap="square" rtlCol="0">
            <a:spAutoFit/>
          </a:bodyPr>
          <a:lstStyle/>
          <a:p>
            <a:r>
              <a:rPr lang="en-US" dirty="0">
                <a:ea typeface="Osaka" charset="0"/>
                <a:cs typeface="Osaka" charset="0"/>
              </a:rPr>
              <a:t>WWTPs with excellent treatment and little </a:t>
            </a:r>
            <a:r>
              <a:rPr lang="en-US" dirty="0" err="1">
                <a:ea typeface="Osaka" charset="0"/>
                <a:cs typeface="Osaka" charset="0"/>
              </a:rPr>
              <a:t>env</a:t>
            </a:r>
            <a:r>
              <a:rPr lang="en-US" dirty="0">
                <a:ea typeface="Osaka" charset="0"/>
                <a:cs typeface="Osaka" charset="0"/>
              </a:rPr>
              <a:t> </a:t>
            </a:r>
            <a:r>
              <a:rPr lang="en-US" dirty="0" smtClean="0">
                <a:ea typeface="Osaka" charset="0"/>
                <a:cs typeface="Osaka" charset="0"/>
              </a:rPr>
              <a:t>impact</a:t>
            </a:r>
            <a:endParaRPr lang="en-US" dirty="0"/>
          </a:p>
        </p:txBody>
      </p:sp>
    </p:spTree>
    <p:extLst>
      <p:ext uri="{BB962C8B-B14F-4D97-AF65-F5344CB8AC3E}">
        <p14:creationId xmlns:p14="http://schemas.microsoft.com/office/powerpoint/2010/main" val="4226007816"/>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6300192" y="3861048"/>
            <a:ext cx="588053" cy="2411877"/>
          </a:xfrm>
          <a:prstGeom prst="rect">
            <a:avLst/>
          </a:prstGeom>
          <a:solidFill>
            <a:schemeClr val="bg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400" b="0" i="0" u="none" strike="noStrike" cap="none" normalizeH="0" baseline="0">
              <a:ln>
                <a:noFill/>
              </a:ln>
              <a:solidFill>
                <a:schemeClr val="bg1"/>
              </a:solidFill>
              <a:effectLst/>
              <a:latin typeface="Gill Sans MT" charset="0"/>
              <a:ea typeface="ＭＳ Ｐゴシック" charset="0"/>
              <a:cs typeface="ＭＳ Ｐゴシック" charset="0"/>
            </a:endParaRPr>
          </a:p>
        </p:txBody>
      </p:sp>
      <p:sp>
        <p:nvSpPr>
          <p:cNvPr id="6" name="Rectangle 5"/>
          <p:cNvSpPr/>
          <p:nvPr/>
        </p:nvSpPr>
        <p:spPr bwMode="auto">
          <a:xfrm>
            <a:off x="6588224" y="188640"/>
            <a:ext cx="936104" cy="2664296"/>
          </a:xfrm>
          <a:prstGeom prst="rect">
            <a:avLst/>
          </a:prstGeom>
          <a:solidFill>
            <a:schemeClr val="bg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400" b="0" i="0" u="none" strike="noStrike" cap="none" normalizeH="0" baseline="0">
              <a:ln>
                <a:noFill/>
              </a:ln>
              <a:solidFill>
                <a:schemeClr val="bg1"/>
              </a:solidFill>
              <a:effectLst/>
              <a:latin typeface="Gill Sans MT" charset="0"/>
              <a:ea typeface="ＭＳ Ｐゴシック" charset="0"/>
              <a:cs typeface="ＭＳ Ｐゴシック" charset="0"/>
            </a:endParaRPr>
          </a:p>
        </p:txBody>
      </p:sp>
      <p:sp>
        <p:nvSpPr>
          <p:cNvPr id="7" name="Rectangle 6"/>
          <p:cNvSpPr/>
          <p:nvPr/>
        </p:nvSpPr>
        <p:spPr bwMode="auto">
          <a:xfrm>
            <a:off x="6444208" y="1628800"/>
            <a:ext cx="588053" cy="2411877"/>
          </a:xfrm>
          <a:prstGeom prst="rect">
            <a:avLst/>
          </a:prstGeom>
          <a:solidFill>
            <a:schemeClr val="bg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400" b="0" i="0" u="none" strike="noStrike" cap="none" normalizeH="0" baseline="0">
              <a:ln>
                <a:noFill/>
              </a:ln>
              <a:solidFill>
                <a:schemeClr val="bg1"/>
              </a:solidFill>
              <a:effectLst/>
              <a:latin typeface="Gill Sans MT" charset="0"/>
              <a:ea typeface="ＭＳ Ｐゴシック" charset="0"/>
              <a:cs typeface="ＭＳ Ｐゴシック" charset="0"/>
            </a:endParaRPr>
          </a:p>
        </p:txBody>
      </p:sp>
      <p:sp>
        <p:nvSpPr>
          <p:cNvPr id="8" name="Rectangle 7"/>
          <p:cNvSpPr/>
          <p:nvPr/>
        </p:nvSpPr>
        <p:spPr bwMode="auto">
          <a:xfrm>
            <a:off x="5940152" y="1196752"/>
            <a:ext cx="588053" cy="1979829"/>
          </a:xfrm>
          <a:prstGeom prst="rect">
            <a:avLst/>
          </a:prstGeom>
          <a:solidFill>
            <a:schemeClr val="bg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400" b="0" i="0" u="none" strike="noStrike" cap="none" normalizeH="0" baseline="0">
              <a:ln>
                <a:noFill/>
              </a:ln>
              <a:solidFill>
                <a:schemeClr val="bg1"/>
              </a:solidFill>
              <a:effectLst/>
              <a:latin typeface="Gill Sans MT" charset="0"/>
              <a:ea typeface="ＭＳ Ｐゴシック" charset="0"/>
              <a:cs typeface="ＭＳ Ｐゴシック" charset="0"/>
            </a:endParaRPr>
          </a:p>
        </p:txBody>
      </p:sp>
      <p:pic>
        <p:nvPicPr>
          <p:cNvPr id="14" name="Picture 13" descr="Melbourne water demand 1915-2012.tif"/>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51520" y="2006600"/>
            <a:ext cx="8311898" cy="4233672"/>
          </a:xfrm>
          <a:prstGeom prst="rect">
            <a:avLst/>
          </a:prstGeom>
        </p:spPr>
      </p:pic>
      <p:sp>
        <p:nvSpPr>
          <p:cNvPr id="15" name="Rectangle 14"/>
          <p:cNvSpPr/>
          <p:nvPr/>
        </p:nvSpPr>
        <p:spPr bwMode="auto">
          <a:xfrm>
            <a:off x="5940152" y="1781200"/>
            <a:ext cx="2664296" cy="4528120"/>
          </a:xfrm>
          <a:prstGeom prst="rect">
            <a:avLst/>
          </a:prstGeom>
          <a:solidFill>
            <a:schemeClr val="bg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400" b="0" i="0" u="none" strike="noStrike" cap="none" normalizeH="0" baseline="0">
              <a:ln>
                <a:noFill/>
              </a:ln>
              <a:solidFill>
                <a:schemeClr val="bg1"/>
              </a:solidFill>
              <a:effectLst/>
              <a:latin typeface="Gill Sans MT" charset="0"/>
              <a:ea typeface="ＭＳ Ｐゴシック" charset="0"/>
              <a:cs typeface="ＭＳ Ｐゴシック" charset="0"/>
            </a:endParaRPr>
          </a:p>
        </p:txBody>
      </p:sp>
      <p:sp>
        <p:nvSpPr>
          <p:cNvPr id="16" name="Rectangle 1"/>
          <p:cNvSpPr>
            <a:spLocks noChangeArrowheads="1"/>
          </p:cNvSpPr>
          <p:nvPr/>
        </p:nvSpPr>
        <p:spPr bwMode="auto">
          <a:xfrm>
            <a:off x="533400" y="0"/>
            <a:ext cx="8431088" cy="53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6800" rIns="90000" bIns="46800" anchor="ctr"/>
          <a:lstStyle/>
          <a:p>
            <a:pP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2000" dirty="0" smtClean="0">
                <a:solidFill>
                  <a:srgbClr val="FF6600"/>
                </a:solidFill>
              </a:rPr>
              <a:t>Water flowing into Melbourne’s reservoirs 1912–2006 (GL/y)</a:t>
            </a:r>
            <a:endParaRPr lang="en-US" sz="2000" dirty="0">
              <a:solidFill>
                <a:srgbClr val="FF6600"/>
              </a:solidFill>
            </a:endParaRPr>
          </a:p>
        </p:txBody>
      </p:sp>
      <p:sp>
        <p:nvSpPr>
          <p:cNvPr id="17" name="Line 2"/>
          <p:cNvSpPr>
            <a:spLocks noChangeShapeType="1"/>
          </p:cNvSpPr>
          <p:nvPr/>
        </p:nvSpPr>
        <p:spPr bwMode="auto">
          <a:xfrm>
            <a:off x="609600" y="457200"/>
            <a:ext cx="8534400" cy="1588"/>
          </a:xfrm>
          <a:prstGeom prst="line">
            <a:avLst/>
          </a:prstGeom>
          <a:noFill/>
          <a:ln w="19080">
            <a:solidFill>
              <a:srgbClr val="CCCCCC"/>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10" name="Rectangle 9"/>
          <p:cNvSpPr/>
          <p:nvPr/>
        </p:nvSpPr>
        <p:spPr bwMode="auto">
          <a:xfrm>
            <a:off x="1043608" y="1772816"/>
            <a:ext cx="4752528" cy="415280"/>
          </a:xfrm>
          <a:prstGeom prst="rect">
            <a:avLst/>
          </a:prstGeom>
          <a:solidFill>
            <a:schemeClr val="bg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400" b="0" i="0" u="none" strike="noStrike" cap="none" normalizeH="0" baseline="0">
              <a:ln>
                <a:noFill/>
              </a:ln>
              <a:solidFill>
                <a:schemeClr val="bg1"/>
              </a:solidFill>
              <a:effectLst/>
              <a:latin typeface="Gill Sans MT" charset="0"/>
              <a:ea typeface="ＭＳ Ｐゴシック" charset="0"/>
              <a:cs typeface="ＭＳ Ｐゴシック" charset="0"/>
            </a:endParaRPr>
          </a:p>
        </p:txBody>
      </p:sp>
      <p:sp>
        <p:nvSpPr>
          <p:cNvPr id="2" name="TextBox 1"/>
          <p:cNvSpPr txBox="1"/>
          <p:nvPr/>
        </p:nvSpPr>
        <p:spPr>
          <a:xfrm>
            <a:off x="3203848" y="2852936"/>
            <a:ext cx="2513278" cy="461665"/>
          </a:xfrm>
          <a:prstGeom prst="rect">
            <a:avLst/>
          </a:prstGeom>
          <a:noFill/>
        </p:spPr>
        <p:txBody>
          <a:bodyPr wrap="none" rtlCol="0">
            <a:spAutoFit/>
          </a:bodyPr>
          <a:lstStyle/>
          <a:p>
            <a:r>
              <a:rPr lang="en-US" dirty="0" smtClean="0">
                <a:solidFill>
                  <a:srgbClr val="00A884"/>
                </a:solidFill>
              </a:rPr>
              <a:t>Long-term average</a:t>
            </a:r>
            <a:endParaRPr lang="en-US" dirty="0">
              <a:solidFill>
                <a:srgbClr val="00A884"/>
              </a:solidFill>
            </a:endParaRPr>
          </a:p>
        </p:txBody>
      </p:sp>
      <p:sp>
        <p:nvSpPr>
          <p:cNvPr id="12" name="TextBox 11"/>
          <p:cNvSpPr txBox="1"/>
          <p:nvPr/>
        </p:nvSpPr>
        <p:spPr>
          <a:xfrm>
            <a:off x="5436096" y="3501008"/>
            <a:ext cx="2606453" cy="461665"/>
          </a:xfrm>
          <a:prstGeom prst="rect">
            <a:avLst/>
          </a:prstGeom>
          <a:noFill/>
        </p:spPr>
        <p:txBody>
          <a:bodyPr wrap="none" rtlCol="0">
            <a:spAutoFit/>
          </a:bodyPr>
          <a:lstStyle/>
          <a:p>
            <a:r>
              <a:rPr lang="en-US" dirty="0" smtClean="0">
                <a:solidFill>
                  <a:srgbClr val="FFAA00"/>
                </a:solidFill>
              </a:rPr>
              <a:t>Average 1997-2006</a:t>
            </a:r>
            <a:endParaRPr lang="en-US" dirty="0">
              <a:solidFill>
                <a:srgbClr val="FFAA00"/>
              </a:solidFill>
            </a:endParaRPr>
          </a:p>
        </p:txBody>
      </p:sp>
      <p:sp>
        <p:nvSpPr>
          <p:cNvPr id="3" name="TextBox 2"/>
          <p:cNvSpPr txBox="1"/>
          <p:nvPr/>
        </p:nvSpPr>
        <p:spPr>
          <a:xfrm>
            <a:off x="2915816" y="6021288"/>
            <a:ext cx="599243" cy="338554"/>
          </a:xfrm>
          <a:prstGeom prst="rect">
            <a:avLst/>
          </a:prstGeom>
          <a:noFill/>
        </p:spPr>
        <p:txBody>
          <a:bodyPr wrap="none" rtlCol="0">
            <a:spAutoFit/>
          </a:bodyPr>
          <a:lstStyle/>
          <a:p>
            <a:r>
              <a:rPr lang="en-US" sz="1600" dirty="0" smtClean="0">
                <a:latin typeface="Arial"/>
                <a:cs typeface="Arial"/>
              </a:rPr>
              <a:t>Year</a:t>
            </a:r>
            <a:endParaRPr lang="en-US" sz="1600" dirty="0">
              <a:latin typeface="Arial"/>
              <a:cs typeface="Arial"/>
            </a:endParaRPr>
          </a:p>
        </p:txBody>
      </p:sp>
      <p:sp>
        <p:nvSpPr>
          <p:cNvPr id="18" name="TextBox 17"/>
          <p:cNvSpPr txBox="1"/>
          <p:nvPr/>
        </p:nvSpPr>
        <p:spPr>
          <a:xfrm rot="16200000">
            <a:off x="-599407" y="3719702"/>
            <a:ext cx="1496023" cy="338554"/>
          </a:xfrm>
          <a:prstGeom prst="rect">
            <a:avLst/>
          </a:prstGeom>
          <a:noFill/>
        </p:spPr>
        <p:txBody>
          <a:bodyPr wrap="none" rtlCol="0">
            <a:spAutoFit/>
          </a:bodyPr>
          <a:lstStyle/>
          <a:p>
            <a:r>
              <a:rPr lang="en-US" sz="1600" dirty="0" smtClean="0">
                <a:latin typeface="Arial"/>
                <a:cs typeface="Arial"/>
              </a:rPr>
              <a:t>Volume (GL/y)</a:t>
            </a:r>
            <a:endParaRPr lang="en-US" sz="1600" dirty="0">
              <a:latin typeface="Arial"/>
              <a:cs typeface="Arial"/>
            </a:endParaRPr>
          </a:p>
        </p:txBody>
      </p:sp>
      <p:sp>
        <p:nvSpPr>
          <p:cNvPr id="4" name="TextBox 3"/>
          <p:cNvSpPr txBox="1"/>
          <p:nvPr/>
        </p:nvSpPr>
        <p:spPr>
          <a:xfrm>
            <a:off x="539552" y="375047"/>
            <a:ext cx="6123041" cy="461665"/>
          </a:xfrm>
          <a:prstGeom prst="rect">
            <a:avLst/>
          </a:prstGeom>
          <a:noFill/>
        </p:spPr>
        <p:txBody>
          <a:bodyPr wrap="none" rtlCol="0">
            <a:spAutoFit/>
          </a:bodyPr>
          <a:lstStyle/>
          <a:p>
            <a:r>
              <a:rPr lang="en-US" dirty="0" smtClean="0"/>
              <a:t>2006: a very dry year after 10 quite dry years….</a:t>
            </a:r>
            <a:endParaRPr lang="en-US" dirty="0"/>
          </a:p>
        </p:txBody>
      </p:sp>
      <p:sp>
        <p:nvSpPr>
          <p:cNvPr id="13" name="TextBox 12"/>
          <p:cNvSpPr txBox="1"/>
          <p:nvPr/>
        </p:nvSpPr>
        <p:spPr>
          <a:xfrm>
            <a:off x="3092286" y="6550223"/>
            <a:ext cx="6031782" cy="307777"/>
          </a:xfrm>
          <a:prstGeom prst="rect">
            <a:avLst/>
          </a:prstGeom>
          <a:noFill/>
        </p:spPr>
        <p:txBody>
          <a:bodyPr wrap="none" rtlCol="0">
            <a:spAutoFit/>
          </a:bodyPr>
          <a:lstStyle/>
          <a:p>
            <a:r>
              <a:rPr lang="en-US" sz="1400" dirty="0" smtClean="0"/>
              <a:t>Source: Government of Victoria Sustainable Water Supply: Central Region (2006) </a:t>
            </a:r>
            <a:endParaRPr lang="en-US" sz="1400" dirty="0"/>
          </a:p>
        </p:txBody>
      </p:sp>
    </p:spTree>
    <p:extLst>
      <p:ext uri="{BB962C8B-B14F-4D97-AF65-F5344CB8AC3E}">
        <p14:creationId xmlns:p14="http://schemas.microsoft.com/office/powerpoint/2010/main" val="3720775082"/>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Melbourne water demand 1915-2012.tif"/>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51520" y="2006600"/>
            <a:ext cx="8311898" cy="4233672"/>
          </a:xfrm>
          <a:prstGeom prst="rect">
            <a:avLst/>
          </a:prstGeom>
        </p:spPr>
      </p:pic>
      <p:sp>
        <p:nvSpPr>
          <p:cNvPr id="5" name="Rectangle 4"/>
          <p:cNvSpPr/>
          <p:nvPr/>
        </p:nvSpPr>
        <p:spPr bwMode="auto">
          <a:xfrm>
            <a:off x="6300192" y="3861048"/>
            <a:ext cx="588053" cy="2411877"/>
          </a:xfrm>
          <a:prstGeom prst="rect">
            <a:avLst/>
          </a:prstGeom>
          <a:solidFill>
            <a:schemeClr val="bg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400" b="0" i="0" u="none" strike="noStrike" cap="none" normalizeH="0" baseline="0">
              <a:ln>
                <a:noFill/>
              </a:ln>
              <a:solidFill>
                <a:schemeClr val="bg1"/>
              </a:solidFill>
              <a:effectLst/>
              <a:latin typeface="Gill Sans MT" charset="0"/>
              <a:ea typeface="ＭＳ Ｐゴシック" charset="0"/>
              <a:cs typeface="ＭＳ Ｐゴシック" charset="0"/>
            </a:endParaRPr>
          </a:p>
        </p:txBody>
      </p:sp>
      <p:sp>
        <p:nvSpPr>
          <p:cNvPr id="6" name="Rectangle 5"/>
          <p:cNvSpPr/>
          <p:nvPr/>
        </p:nvSpPr>
        <p:spPr bwMode="auto">
          <a:xfrm>
            <a:off x="6588224" y="188640"/>
            <a:ext cx="936104" cy="2664296"/>
          </a:xfrm>
          <a:prstGeom prst="rect">
            <a:avLst/>
          </a:prstGeom>
          <a:solidFill>
            <a:schemeClr val="bg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400" b="0" i="0" u="none" strike="noStrike" cap="none" normalizeH="0" baseline="0">
              <a:ln>
                <a:noFill/>
              </a:ln>
              <a:solidFill>
                <a:schemeClr val="bg1"/>
              </a:solidFill>
              <a:effectLst/>
              <a:latin typeface="Gill Sans MT" charset="0"/>
              <a:ea typeface="ＭＳ Ｐゴシック" charset="0"/>
              <a:cs typeface="ＭＳ Ｐゴシック" charset="0"/>
            </a:endParaRPr>
          </a:p>
        </p:txBody>
      </p:sp>
      <p:sp>
        <p:nvSpPr>
          <p:cNvPr id="7" name="Rectangle 6"/>
          <p:cNvSpPr/>
          <p:nvPr/>
        </p:nvSpPr>
        <p:spPr bwMode="auto">
          <a:xfrm>
            <a:off x="6444208" y="1628800"/>
            <a:ext cx="588053" cy="2411877"/>
          </a:xfrm>
          <a:prstGeom prst="rect">
            <a:avLst/>
          </a:prstGeom>
          <a:solidFill>
            <a:schemeClr val="bg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400" b="0" i="0" u="none" strike="noStrike" cap="none" normalizeH="0" baseline="0">
              <a:ln>
                <a:noFill/>
              </a:ln>
              <a:solidFill>
                <a:schemeClr val="bg1"/>
              </a:solidFill>
              <a:effectLst/>
              <a:latin typeface="Gill Sans MT" charset="0"/>
              <a:ea typeface="ＭＳ Ｐゴシック" charset="0"/>
              <a:cs typeface="ＭＳ Ｐゴシック" charset="0"/>
            </a:endParaRPr>
          </a:p>
        </p:txBody>
      </p:sp>
      <p:sp>
        <p:nvSpPr>
          <p:cNvPr id="8" name="Rectangle 7"/>
          <p:cNvSpPr/>
          <p:nvPr/>
        </p:nvSpPr>
        <p:spPr bwMode="auto">
          <a:xfrm>
            <a:off x="5940152" y="1196752"/>
            <a:ext cx="588053" cy="1979829"/>
          </a:xfrm>
          <a:prstGeom prst="rect">
            <a:avLst/>
          </a:prstGeom>
          <a:solidFill>
            <a:schemeClr val="bg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400" b="0" i="0" u="none" strike="noStrike" cap="none" normalizeH="0" baseline="0">
              <a:ln>
                <a:noFill/>
              </a:ln>
              <a:solidFill>
                <a:schemeClr val="bg1"/>
              </a:solidFill>
              <a:effectLst/>
              <a:latin typeface="Gill Sans MT" charset="0"/>
              <a:ea typeface="ＭＳ Ｐゴシック" charset="0"/>
              <a:cs typeface="ＭＳ Ｐゴシック" charset="0"/>
            </a:endParaRPr>
          </a:p>
        </p:txBody>
      </p:sp>
      <p:sp>
        <p:nvSpPr>
          <p:cNvPr id="15" name="Rectangle 14"/>
          <p:cNvSpPr/>
          <p:nvPr/>
        </p:nvSpPr>
        <p:spPr bwMode="auto">
          <a:xfrm>
            <a:off x="5940152" y="1781200"/>
            <a:ext cx="2664296" cy="4528120"/>
          </a:xfrm>
          <a:prstGeom prst="rect">
            <a:avLst/>
          </a:prstGeom>
          <a:solidFill>
            <a:schemeClr val="bg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400" b="0" i="0" u="none" strike="noStrike" cap="none" normalizeH="0" baseline="0">
              <a:ln>
                <a:noFill/>
              </a:ln>
              <a:solidFill>
                <a:schemeClr val="bg1"/>
              </a:solidFill>
              <a:effectLst/>
              <a:latin typeface="Gill Sans MT" charset="0"/>
              <a:ea typeface="ＭＳ Ｐゴシック" charset="0"/>
              <a:cs typeface="ＭＳ Ｐゴシック" charset="0"/>
            </a:endParaRPr>
          </a:p>
        </p:txBody>
      </p:sp>
      <p:sp>
        <p:nvSpPr>
          <p:cNvPr id="16" name="Rectangle 1"/>
          <p:cNvSpPr>
            <a:spLocks noChangeArrowheads="1"/>
          </p:cNvSpPr>
          <p:nvPr/>
        </p:nvSpPr>
        <p:spPr bwMode="auto">
          <a:xfrm>
            <a:off x="533400" y="0"/>
            <a:ext cx="8431088" cy="53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6800" rIns="90000" bIns="46800" anchor="ctr"/>
          <a:lstStyle/>
          <a:p>
            <a:pP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2000" dirty="0" smtClean="0">
                <a:solidFill>
                  <a:srgbClr val="FF6600"/>
                </a:solidFill>
              </a:rPr>
              <a:t>Water flowing into Melbourne’s reservoirs 1912–2006 (GL/y)</a:t>
            </a:r>
            <a:endParaRPr lang="en-US" sz="2000" dirty="0">
              <a:solidFill>
                <a:srgbClr val="FF6600"/>
              </a:solidFill>
            </a:endParaRPr>
          </a:p>
        </p:txBody>
      </p:sp>
      <p:sp>
        <p:nvSpPr>
          <p:cNvPr id="17" name="Line 2"/>
          <p:cNvSpPr>
            <a:spLocks noChangeShapeType="1"/>
          </p:cNvSpPr>
          <p:nvPr/>
        </p:nvSpPr>
        <p:spPr bwMode="auto">
          <a:xfrm>
            <a:off x="609600" y="457200"/>
            <a:ext cx="8534400" cy="1588"/>
          </a:xfrm>
          <a:prstGeom prst="line">
            <a:avLst/>
          </a:prstGeom>
          <a:noFill/>
          <a:ln w="19080">
            <a:solidFill>
              <a:srgbClr val="CCCCCC"/>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10" name="Rectangle 9"/>
          <p:cNvSpPr/>
          <p:nvPr/>
        </p:nvSpPr>
        <p:spPr bwMode="auto">
          <a:xfrm>
            <a:off x="1043608" y="1772816"/>
            <a:ext cx="4752528" cy="415280"/>
          </a:xfrm>
          <a:prstGeom prst="rect">
            <a:avLst/>
          </a:prstGeom>
          <a:solidFill>
            <a:schemeClr val="bg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400" b="0" i="0" u="none" strike="noStrike" cap="none" normalizeH="0" baseline="0">
              <a:ln>
                <a:noFill/>
              </a:ln>
              <a:solidFill>
                <a:schemeClr val="bg1"/>
              </a:solidFill>
              <a:effectLst/>
              <a:latin typeface="Gill Sans MT" charset="0"/>
              <a:ea typeface="ＭＳ Ｐゴシック" charset="0"/>
              <a:cs typeface="ＭＳ Ｐゴシック" charset="0"/>
            </a:endParaRPr>
          </a:p>
        </p:txBody>
      </p:sp>
      <p:sp>
        <p:nvSpPr>
          <p:cNvPr id="3" name="TextBox 2"/>
          <p:cNvSpPr txBox="1"/>
          <p:nvPr/>
        </p:nvSpPr>
        <p:spPr>
          <a:xfrm>
            <a:off x="2915816" y="6021288"/>
            <a:ext cx="599243" cy="338554"/>
          </a:xfrm>
          <a:prstGeom prst="rect">
            <a:avLst/>
          </a:prstGeom>
          <a:noFill/>
        </p:spPr>
        <p:txBody>
          <a:bodyPr wrap="none" rtlCol="0">
            <a:spAutoFit/>
          </a:bodyPr>
          <a:lstStyle/>
          <a:p>
            <a:r>
              <a:rPr lang="en-US" sz="1600" dirty="0" smtClean="0">
                <a:latin typeface="Arial"/>
                <a:cs typeface="Arial"/>
              </a:rPr>
              <a:t>Year</a:t>
            </a:r>
            <a:endParaRPr lang="en-US" sz="1600" dirty="0">
              <a:latin typeface="Arial"/>
              <a:cs typeface="Arial"/>
            </a:endParaRPr>
          </a:p>
        </p:txBody>
      </p:sp>
      <p:sp>
        <p:nvSpPr>
          <p:cNvPr id="18" name="TextBox 17"/>
          <p:cNvSpPr txBox="1"/>
          <p:nvPr/>
        </p:nvSpPr>
        <p:spPr>
          <a:xfrm rot="16200000">
            <a:off x="-599407" y="3719702"/>
            <a:ext cx="1496023" cy="338554"/>
          </a:xfrm>
          <a:prstGeom prst="rect">
            <a:avLst/>
          </a:prstGeom>
          <a:noFill/>
        </p:spPr>
        <p:txBody>
          <a:bodyPr wrap="none" rtlCol="0">
            <a:spAutoFit/>
          </a:bodyPr>
          <a:lstStyle/>
          <a:p>
            <a:r>
              <a:rPr lang="en-US" sz="1600" dirty="0" smtClean="0">
                <a:latin typeface="Arial"/>
                <a:cs typeface="Arial"/>
              </a:rPr>
              <a:t>Volume (GL/y)</a:t>
            </a:r>
            <a:endParaRPr lang="en-US" sz="1600" dirty="0">
              <a:latin typeface="Arial"/>
              <a:cs typeface="Arial"/>
            </a:endParaRPr>
          </a:p>
        </p:txBody>
      </p:sp>
      <p:sp>
        <p:nvSpPr>
          <p:cNvPr id="4" name="TextBox 3"/>
          <p:cNvSpPr txBox="1"/>
          <p:nvPr/>
        </p:nvSpPr>
        <p:spPr>
          <a:xfrm>
            <a:off x="539552" y="404664"/>
            <a:ext cx="8021998" cy="830997"/>
          </a:xfrm>
          <a:prstGeom prst="rect">
            <a:avLst/>
          </a:prstGeom>
          <a:noFill/>
        </p:spPr>
        <p:txBody>
          <a:bodyPr wrap="none" rtlCol="0">
            <a:spAutoFit/>
          </a:bodyPr>
          <a:lstStyle/>
          <a:p>
            <a:r>
              <a:rPr lang="en-US" dirty="0" smtClean="0"/>
              <a:t>2006: a very dry year after 10 quite dry years….</a:t>
            </a:r>
          </a:p>
          <a:p>
            <a:r>
              <a:rPr lang="en-US" dirty="0" smtClean="0"/>
              <a:t>An unprecedented decade of demand mainly exceeding inflows</a:t>
            </a:r>
            <a:endParaRPr lang="en-US" dirty="0"/>
          </a:p>
        </p:txBody>
      </p:sp>
      <p:sp>
        <p:nvSpPr>
          <p:cNvPr id="9" name="TextBox 8"/>
          <p:cNvSpPr txBox="1"/>
          <p:nvPr/>
        </p:nvSpPr>
        <p:spPr>
          <a:xfrm rot="21032760">
            <a:off x="1937184" y="5112072"/>
            <a:ext cx="1242347" cy="461665"/>
          </a:xfrm>
          <a:prstGeom prst="rect">
            <a:avLst/>
          </a:prstGeom>
          <a:noFill/>
        </p:spPr>
        <p:txBody>
          <a:bodyPr wrap="none" rtlCol="0">
            <a:spAutoFit/>
          </a:bodyPr>
          <a:lstStyle/>
          <a:p>
            <a:r>
              <a:rPr lang="en-US" dirty="0" smtClean="0"/>
              <a:t>Demand</a:t>
            </a:r>
            <a:endParaRPr lang="en-US" dirty="0"/>
          </a:p>
        </p:txBody>
      </p:sp>
      <p:sp>
        <p:nvSpPr>
          <p:cNvPr id="20" name="TextBox 19"/>
          <p:cNvSpPr txBox="1"/>
          <p:nvPr/>
        </p:nvSpPr>
        <p:spPr>
          <a:xfrm>
            <a:off x="3203848" y="2852936"/>
            <a:ext cx="2513278" cy="461665"/>
          </a:xfrm>
          <a:prstGeom prst="rect">
            <a:avLst/>
          </a:prstGeom>
          <a:noFill/>
        </p:spPr>
        <p:txBody>
          <a:bodyPr wrap="none" rtlCol="0">
            <a:spAutoFit/>
          </a:bodyPr>
          <a:lstStyle/>
          <a:p>
            <a:r>
              <a:rPr lang="en-US" dirty="0" smtClean="0">
                <a:solidFill>
                  <a:srgbClr val="00A884"/>
                </a:solidFill>
              </a:rPr>
              <a:t>Long-term average</a:t>
            </a:r>
            <a:endParaRPr lang="en-US" dirty="0">
              <a:solidFill>
                <a:srgbClr val="00A884"/>
              </a:solidFill>
            </a:endParaRPr>
          </a:p>
        </p:txBody>
      </p:sp>
      <p:sp>
        <p:nvSpPr>
          <p:cNvPr id="21" name="TextBox 20"/>
          <p:cNvSpPr txBox="1"/>
          <p:nvPr/>
        </p:nvSpPr>
        <p:spPr>
          <a:xfrm>
            <a:off x="5436096" y="3501008"/>
            <a:ext cx="2606453" cy="461665"/>
          </a:xfrm>
          <a:prstGeom prst="rect">
            <a:avLst/>
          </a:prstGeom>
          <a:noFill/>
        </p:spPr>
        <p:txBody>
          <a:bodyPr wrap="none" rtlCol="0">
            <a:spAutoFit/>
          </a:bodyPr>
          <a:lstStyle/>
          <a:p>
            <a:r>
              <a:rPr lang="en-US" dirty="0" smtClean="0">
                <a:solidFill>
                  <a:srgbClr val="FFAA00"/>
                </a:solidFill>
              </a:rPr>
              <a:t>Average 1997-2006</a:t>
            </a:r>
            <a:endParaRPr lang="en-US" dirty="0">
              <a:solidFill>
                <a:srgbClr val="FFAA00"/>
              </a:solidFill>
            </a:endParaRPr>
          </a:p>
        </p:txBody>
      </p:sp>
    </p:spTree>
    <p:extLst>
      <p:ext uri="{BB962C8B-B14F-4D97-AF65-F5344CB8AC3E}">
        <p14:creationId xmlns:p14="http://schemas.microsoft.com/office/powerpoint/2010/main" val="3078171790"/>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Melbourne water demand 1915-2012.tif"/>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51520" y="2006600"/>
            <a:ext cx="8311898" cy="4233672"/>
          </a:xfrm>
          <a:prstGeom prst="rect">
            <a:avLst/>
          </a:prstGeom>
        </p:spPr>
      </p:pic>
      <p:sp>
        <p:nvSpPr>
          <p:cNvPr id="5" name="Rectangle 4"/>
          <p:cNvSpPr/>
          <p:nvPr/>
        </p:nvSpPr>
        <p:spPr bwMode="auto">
          <a:xfrm>
            <a:off x="6300192" y="3861048"/>
            <a:ext cx="588053" cy="2411877"/>
          </a:xfrm>
          <a:prstGeom prst="rect">
            <a:avLst/>
          </a:prstGeom>
          <a:solidFill>
            <a:schemeClr val="bg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400" b="0" i="0" u="none" strike="noStrike" cap="none" normalizeH="0" baseline="0">
              <a:ln>
                <a:noFill/>
              </a:ln>
              <a:solidFill>
                <a:schemeClr val="bg1"/>
              </a:solidFill>
              <a:effectLst/>
              <a:latin typeface="Gill Sans MT" charset="0"/>
              <a:ea typeface="ＭＳ Ｐゴシック" charset="0"/>
              <a:cs typeface="ＭＳ Ｐゴシック" charset="0"/>
            </a:endParaRPr>
          </a:p>
        </p:txBody>
      </p:sp>
      <p:sp>
        <p:nvSpPr>
          <p:cNvPr id="6" name="Rectangle 5"/>
          <p:cNvSpPr/>
          <p:nvPr/>
        </p:nvSpPr>
        <p:spPr bwMode="auto">
          <a:xfrm>
            <a:off x="6588224" y="188640"/>
            <a:ext cx="936104" cy="2664296"/>
          </a:xfrm>
          <a:prstGeom prst="rect">
            <a:avLst/>
          </a:prstGeom>
          <a:solidFill>
            <a:schemeClr val="bg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400" b="0" i="0" u="none" strike="noStrike" cap="none" normalizeH="0" baseline="0">
              <a:ln>
                <a:noFill/>
              </a:ln>
              <a:solidFill>
                <a:schemeClr val="bg1"/>
              </a:solidFill>
              <a:effectLst/>
              <a:latin typeface="Gill Sans MT" charset="0"/>
              <a:ea typeface="ＭＳ Ｐゴシック" charset="0"/>
              <a:cs typeface="ＭＳ Ｐゴシック" charset="0"/>
            </a:endParaRPr>
          </a:p>
        </p:txBody>
      </p:sp>
      <p:sp>
        <p:nvSpPr>
          <p:cNvPr id="7" name="Rectangle 6"/>
          <p:cNvSpPr/>
          <p:nvPr/>
        </p:nvSpPr>
        <p:spPr bwMode="auto">
          <a:xfrm>
            <a:off x="6444208" y="1628800"/>
            <a:ext cx="588053" cy="2411877"/>
          </a:xfrm>
          <a:prstGeom prst="rect">
            <a:avLst/>
          </a:prstGeom>
          <a:solidFill>
            <a:schemeClr val="bg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400" b="0" i="0" u="none" strike="noStrike" cap="none" normalizeH="0" baseline="0">
              <a:ln>
                <a:noFill/>
              </a:ln>
              <a:solidFill>
                <a:schemeClr val="bg1"/>
              </a:solidFill>
              <a:effectLst/>
              <a:latin typeface="Gill Sans MT" charset="0"/>
              <a:ea typeface="ＭＳ Ｐゴシック" charset="0"/>
              <a:cs typeface="ＭＳ Ｐゴシック" charset="0"/>
            </a:endParaRPr>
          </a:p>
        </p:txBody>
      </p:sp>
      <p:sp>
        <p:nvSpPr>
          <p:cNvPr id="8" name="Rectangle 7"/>
          <p:cNvSpPr/>
          <p:nvPr/>
        </p:nvSpPr>
        <p:spPr bwMode="auto">
          <a:xfrm>
            <a:off x="5940152" y="1196752"/>
            <a:ext cx="588053" cy="1979829"/>
          </a:xfrm>
          <a:prstGeom prst="rect">
            <a:avLst/>
          </a:prstGeom>
          <a:solidFill>
            <a:schemeClr val="bg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400" b="0" i="0" u="none" strike="noStrike" cap="none" normalizeH="0" baseline="0">
              <a:ln>
                <a:noFill/>
              </a:ln>
              <a:solidFill>
                <a:schemeClr val="bg1"/>
              </a:solidFill>
              <a:effectLst/>
              <a:latin typeface="Gill Sans MT" charset="0"/>
              <a:ea typeface="ＭＳ Ｐゴシック" charset="0"/>
              <a:cs typeface="ＭＳ Ｐゴシック" charset="0"/>
            </a:endParaRPr>
          </a:p>
        </p:txBody>
      </p:sp>
      <p:sp>
        <p:nvSpPr>
          <p:cNvPr id="15" name="Rectangle 14"/>
          <p:cNvSpPr/>
          <p:nvPr/>
        </p:nvSpPr>
        <p:spPr bwMode="auto">
          <a:xfrm>
            <a:off x="5940152" y="1781200"/>
            <a:ext cx="2664296" cy="4528120"/>
          </a:xfrm>
          <a:prstGeom prst="rect">
            <a:avLst/>
          </a:prstGeom>
          <a:solidFill>
            <a:schemeClr val="bg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400" b="0" i="0" u="none" strike="noStrike" cap="none" normalizeH="0" baseline="0">
              <a:ln>
                <a:noFill/>
              </a:ln>
              <a:solidFill>
                <a:schemeClr val="bg1"/>
              </a:solidFill>
              <a:effectLst/>
              <a:latin typeface="Gill Sans MT" charset="0"/>
              <a:ea typeface="ＭＳ Ｐゴシック" charset="0"/>
              <a:cs typeface="ＭＳ Ｐゴシック" charset="0"/>
            </a:endParaRPr>
          </a:p>
        </p:txBody>
      </p:sp>
      <p:sp>
        <p:nvSpPr>
          <p:cNvPr id="16" name="Rectangle 1"/>
          <p:cNvSpPr>
            <a:spLocks noChangeArrowheads="1"/>
          </p:cNvSpPr>
          <p:nvPr/>
        </p:nvSpPr>
        <p:spPr bwMode="auto">
          <a:xfrm>
            <a:off x="533400" y="0"/>
            <a:ext cx="8431088" cy="53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6800" rIns="90000" bIns="46800" anchor="ctr"/>
          <a:lstStyle/>
          <a:p>
            <a:pP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2000" dirty="0" smtClean="0">
                <a:solidFill>
                  <a:srgbClr val="FF6600"/>
                </a:solidFill>
              </a:rPr>
              <a:t>Water flowing into Melbourne’s reservoirs 1912–2006 (GL/y)</a:t>
            </a:r>
            <a:endParaRPr lang="en-US" sz="2000" dirty="0">
              <a:solidFill>
                <a:srgbClr val="FF6600"/>
              </a:solidFill>
            </a:endParaRPr>
          </a:p>
        </p:txBody>
      </p:sp>
      <p:sp>
        <p:nvSpPr>
          <p:cNvPr id="17" name="Line 2"/>
          <p:cNvSpPr>
            <a:spLocks noChangeShapeType="1"/>
          </p:cNvSpPr>
          <p:nvPr/>
        </p:nvSpPr>
        <p:spPr bwMode="auto">
          <a:xfrm>
            <a:off x="609600" y="457200"/>
            <a:ext cx="8534400" cy="1588"/>
          </a:xfrm>
          <a:prstGeom prst="line">
            <a:avLst/>
          </a:prstGeom>
          <a:noFill/>
          <a:ln w="19080">
            <a:solidFill>
              <a:srgbClr val="CCCCCC"/>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10" name="Rectangle 9"/>
          <p:cNvSpPr/>
          <p:nvPr/>
        </p:nvSpPr>
        <p:spPr bwMode="auto">
          <a:xfrm>
            <a:off x="1043608" y="1772816"/>
            <a:ext cx="4752528" cy="415280"/>
          </a:xfrm>
          <a:prstGeom prst="rect">
            <a:avLst/>
          </a:prstGeom>
          <a:solidFill>
            <a:schemeClr val="bg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400" b="0" i="0" u="none" strike="noStrike" cap="none" normalizeH="0" baseline="0">
              <a:ln>
                <a:noFill/>
              </a:ln>
              <a:solidFill>
                <a:schemeClr val="bg1"/>
              </a:solidFill>
              <a:effectLst/>
              <a:latin typeface="Gill Sans MT" charset="0"/>
              <a:ea typeface="ＭＳ Ｐゴシック" charset="0"/>
              <a:cs typeface="ＭＳ Ｐゴシック" charset="0"/>
            </a:endParaRPr>
          </a:p>
        </p:txBody>
      </p:sp>
      <p:sp>
        <p:nvSpPr>
          <p:cNvPr id="3" name="TextBox 2"/>
          <p:cNvSpPr txBox="1"/>
          <p:nvPr/>
        </p:nvSpPr>
        <p:spPr>
          <a:xfrm>
            <a:off x="2915816" y="6021288"/>
            <a:ext cx="599243" cy="338554"/>
          </a:xfrm>
          <a:prstGeom prst="rect">
            <a:avLst/>
          </a:prstGeom>
          <a:noFill/>
        </p:spPr>
        <p:txBody>
          <a:bodyPr wrap="none" rtlCol="0">
            <a:spAutoFit/>
          </a:bodyPr>
          <a:lstStyle/>
          <a:p>
            <a:r>
              <a:rPr lang="en-US" sz="1600" dirty="0" smtClean="0">
                <a:latin typeface="Arial"/>
                <a:cs typeface="Arial"/>
              </a:rPr>
              <a:t>Year</a:t>
            </a:r>
            <a:endParaRPr lang="en-US" sz="1600" dirty="0">
              <a:latin typeface="Arial"/>
              <a:cs typeface="Arial"/>
            </a:endParaRPr>
          </a:p>
        </p:txBody>
      </p:sp>
      <p:sp>
        <p:nvSpPr>
          <p:cNvPr id="18" name="TextBox 17"/>
          <p:cNvSpPr txBox="1"/>
          <p:nvPr/>
        </p:nvSpPr>
        <p:spPr>
          <a:xfrm rot="16200000">
            <a:off x="-599407" y="3719702"/>
            <a:ext cx="1496023" cy="338554"/>
          </a:xfrm>
          <a:prstGeom prst="rect">
            <a:avLst/>
          </a:prstGeom>
          <a:noFill/>
        </p:spPr>
        <p:txBody>
          <a:bodyPr wrap="none" rtlCol="0">
            <a:spAutoFit/>
          </a:bodyPr>
          <a:lstStyle/>
          <a:p>
            <a:r>
              <a:rPr lang="en-US" sz="1600" dirty="0" smtClean="0">
                <a:latin typeface="Arial"/>
                <a:cs typeface="Arial"/>
              </a:rPr>
              <a:t>Volume (GL/y)</a:t>
            </a:r>
            <a:endParaRPr lang="en-US" sz="1600" dirty="0">
              <a:latin typeface="Arial"/>
              <a:cs typeface="Arial"/>
            </a:endParaRPr>
          </a:p>
        </p:txBody>
      </p:sp>
      <p:sp>
        <p:nvSpPr>
          <p:cNvPr id="4" name="TextBox 3"/>
          <p:cNvSpPr txBox="1"/>
          <p:nvPr/>
        </p:nvSpPr>
        <p:spPr>
          <a:xfrm>
            <a:off x="539552" y="404664"/>
            <a:ext cx="8021998" cy="1938992"/>
          </a:xfrm>
          <a:prstGeom prst="rect">
            <a:avLst/>
          </a:prstGeom>
          <a:noFill/>
        </p:spPr>
        <p:txBody>
          <a:bodyPr wrap="none" rtlCol="0">
            <a:spAutoFit/>
          </a:bodyPr>
          <a:lstStyle/>
          <a:p>
            <a:r>
              <a:rPr lang="en-US" dirty="0" smtClean="0"/>
              <a:t>2006: a very dry year after 10 quite dry years….</a:t>
            </a:r>
          </a:p>
          <a:p>
            <a:r>
              <a:rPr lang="en-US" dirty="0" smtClean="0"/>
              <a:t>An unprecedented decade of demand mainly exceeding inflows</a:t>
            </a:r>
          </a:p>
          <a:p>
            <a:r>
              <a:rPr lang="en-US" dirty="0" smtClean="0"/>
              <a:t>Worst-case climate-change and demand predictions pointed to</a:t>
            </a:r>
          </a:p>
          <a:p>
            <a:r>
              <a:rPr lang="en-US" dirty="0" smtClean="0"/>
              <a:t>demand exceeding long-term supply by 2020-2030</a:t>
            </a:r>
          </a:p>
          <a:p>
            <a:r>
              <a:rPr lang="en-US" dirty="0" smtClean="0"/>
              <a:t>A short-term augmentation of 50-100 GL/y was needed</a:t>
            </a:r>
            <a:endParaRPr lang="en-US" dirty="0"/>
          </a:p>
        </p:txBody>
      </p:sp>
      <p:sp>
        <p:nvSpPr>
          <p:cNvPr id="9" name="TextBox 8"/>
          <p:cNvSpPr txBox="1"/>
          <p:nvPr/>
        </p:nvSpPr>
        <p:spPr>
          <a:xfrm rot="21032760">
            <a:off x="1937184" y="5112072"/>
            <a:ext cx="1242347" cy="461665"/>
          </a:xfrm>
          <a:prstGeom prst="rect">
            <a:avLst/>
          </a:prstGeom>
          <a:noFill/>
        </p:spPr>
        <p:txBody>
          <a:bodyPr wrap="none" rtlCol="0">
            <a:spAutoFit/>
          </a:bodyPr>
          <a:lstStyle/>
          <a:p>
            <a:r>
              <a:rPr lang="en-US" dirty="0" smtClean="0"/>
              <a:t>Demand</a:t>
            </a:r>
            <a:endParaRPr lang="en-US" dirty="0"/>
          </a:p>
        </p:txBody>
      </p:sp>
      <p:pic>
        <p:nvPicPr>
          <p:cNvPr id="28" name="Picture 27" descr="Melbourne water projected demand and inflow to 2050.tif"/>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940152" y="4027424"/>
            <a:ext cx="3739896" cy="2212848"/>
          </a:xfrm>
          <a:prstGeom prst="rect">
            <a:avLst/>
          </a:prstGeom>
        </p:spPr>
      </p:pic>
      <p:sp>
        <p:nvSpPr>
          <p:cNvPr id="14" name="TextBox 13"/>
          <p:cNvSpPr txBox="1"/>
          <p:nvPr/>
        </p:nvSpPr>
        <p:spPr>
          <a:xfrm rot="21132442">
            <a:off x="7036082" y="4180368"/>
            <a:ext cx="1546717" cy="338554"/>
          </a:xfrm>
          <a:prstGeom prst="rect">
            <a:avLst/>
          </a:prstGeom>
          <a:noFill/>
        </p:spPr>
        <p:txBody>
          <a:bodyPr wrap="none" rtlCol="0">
            <a:spAutoFit/>
          </a:bodyPr>
          <a:lstStyle/>
          <a:p>
            <a:r>
              <a:rPr lang="en-US" sz="1600" dirty="0" smtClean="0"/>
              <a:t>1990s </a:t>
            </a:r>
            <a:r>
              <a:rPr lang="en-US" sz="1600" dirty="0" err="1" smtClean="0"/>
              <a:t>behaviour</a:t>
            </a:r>
            <a:endParaRPr lang="en-US" sz="1600" dirty="0"/>
          </a:p>
        </p:txBody>
      </p:sp>
      <p:sp>
        <p:nvSpPr>
          <p:cNvPr id="22" name="TextBox 21"/>
          <p:cNvSpPr txBox="1"/>
          <p:nvPr/>
        </p:nvSpPr>
        <p:spPr>
          <a:xfrm rot="21275268">
            <a:off x="7104799" y="4581308"/>
            <a:ext cx="1546717" cy="338554"/>
          </a:xfrm>
          <a:prstGeom prst="rect">
            <a:avLst/>
          </a:prstGeom>
          <a:noFill/>
        </p:spPr>
        <p:txBody>
          <a:bodyPr wrap="none" rtlCol="0">
            <a:spAutoFit/>
          </a:bodyPr>
          <a:lstStyle/>
          <a:p>
            <a:r>
              <a:rPr lang="en-US" sz="1600" dirty="0" smtClean="0"/>
              <a:t>2000s </a:t>
            </a:r>
            <a:r>
              <a:rPr lang="en-US" sz="1600" dirty="0" err="1" smtClean="0"/>
              <a:t>behaviour</a:t>
            </a:r>
            <a:endParaRPr lang="en-US" sz="1600" dirty="0"/>
          </a:p>
        </p:txBody>
      </p:sp>
      <p:cxnSp>
        <p:nvCxnSpPr>
          <p:cNvPr id="25" name="Straight Connector 24"/>
          <p:cNvCxnSpPr/>
          <p:nvPr/>
        </p:nvCxnSpPr>
        <p:spPr bwMode="auto">
          <a:xfrm>
            <a:off x="5292080" y="4365104"/>
            <a:ext cx="720080" cy="0"/>
          </a:xfrm>
          <a:prstGeom prst="line">
            <a:avLst/>
          </a:prstGeom>
          <a:solidFill>
            <a:schemeClr val="accent1"/>
          </a:solidFill>
          <a:ln w="12700" cap="flat" cmpd="sng" algn="ctr">
            <a:solidFill>
              <a:srgbClr val="00A884"/>
            </a:solidFill>
            <a:prstDash val="solid"/>
            <a:round/>
            <a:headEnd type="none" w="med" len="med"/>
            <a:tailEnd type="none" w="med" len="med"/>
          </a:ln>
          <a:effectLst/>
        </p:spPr>
      </p:cxnSp>
      <p:sp>
        <p:nvSpPr>
          <p:cNvPr id="20" name="TextBox 19"/>
          <p:cNvSpPr txBox="1"/>
          <p:nvPr/>
        </p:nvSpPr>
        <p:spPr>
          <a:xfrm>
            <a:off x="4139952" y="4005064"/>
            <a:ext cx="3421329" cy="338554"/>
          </a:xfrm>
          <a:prstGeom prst="rect">
            <a:avLst/>
          </a:prstGeom>
          <a:noFill/>
        </p:spPr>
        <p:txBody>
          <a:bodyPr wrap="none" rtlCol="0">
            <a:spAutoFit/>
          </a:bodyPr>
          <a:lstStyle/>
          <a:p>
            <a:r>
              <a:rPr lang="en-US" sz="1600" dirty="0" smtClean="0">
                <a:solidFill>
                  <a:srgbClr val="00A884"/>
                </a:solidFill>
              </a:rPr>
              <a:t>Projected inflows with climate change</a:t>
            </a:r>
            <a:endParaRPr lang="en-US" sz="1600" dirty="0">
              <a:solidFill>
                <a:srgbClr val="00A884"/>
              </a:solidFill>
            </a:endParaRPr>
          </a:p>
        </p:txBody>
      </p:sp>
      <p:sp>
        <p:nvSpPr>
          <p:cNvPr id="30" name="TextBox 29"/>
          <p:cNvSpPr txBox="1"/>
          <p:nvPr/>
        </p:nvSpPr>
        <p:spPr>
          <a:xfrm>
            <a:off x="4139952" y="6334780"/>
            <a:ext cx="4968027" cy="523220"/>
          </a:xfrm>
          <a:prstGeom prst="rect">
            <a:avLst/>
          </a:prstGeom>
          <a:noFill/>
        </p:spPr>
        <p:txBody>
          <a:bodyPr wrap="none" rtlCol="0">
            <a:spAutoFit/>
          </a:bodyPr>
          <a:lstStyle/>
          <a:p>
            <a:r>
              <a:rPr lang="en-US" sz="1400" dirty="0" smtClean="0"/>
              <a:t>Sources: Melbourne Water (2006) Water Supply Demand Strategy</a:t>
            </a:r>
          </a:p>
          <a:p>
            <a:r>
              <a:rPr lang="en-US" sz="1400" dirty="0"/>
              <a:t> </a:t>
            </a:r>
            <a:r>
              <a:rPr lang="en-US" sz="1400" dirty="0" smtClean="0"/>
              <a:t>             Jones and </a:t>
            </a:r>
            <a:r>
              <a:rPr lang="en-US" sz="1400" dirty="0" err="1" smtClean="0"/>
              <a:t>Durak</a:t>
            </a:r>
            <a:r>
              <a:rPr lang="en-US" sz="1400" dirty="0" smtClean="0"/>
              <a:t> (20005) CSIRO  </a:t>
            </a:r>
            <a:endParaRPr lang="en-US" sz="1400" dirty="0"/>
          </a:p>
        </p:txBody>
      </p:sp>
    </p:spTree>
    <p:extLst>
      <p:ext uri="{BB962C8B-B14F-4D97-AF65-F5344CB8AC3E}">
        <p14:creationId xmlns:p14="http://schemas.microsoft.com/office/powerpoint/2010/main" val="393047051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Melbourne water demand 1915-2012.tif"/>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51520" y="2006600"/>
            <a:ext cx="8311898" cy="4233672"/>
          </a:xfrm>
          <a:prstGeom prst="rect">
            <a:avLst/>
          </a:prstGeom>
        </p:spPr>
      </p:pic>
      <p:sp>
        <p:nvSpPr>
          <p:cNvPr id="5" name="Rectangle 4"/>
          <p:cNvSpPr/>
          <p:nvPr/>
        </p:nvSpPr>
        <p:spPr bwMode="auto">
          <a:xfrm>
            <a:off x="6300192" y="3861048"/>
            <a:ext cx="588053" cy="2411877"/>
          </a:xfrm>
          <a:prstGeom prst="rect">
            <a:avLst/>
          </a:prstGeom>
          <a:solidFill>
            <a:schemeClr val="bg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400" b="0" i="0" u="none" strike="noStrike" cap="none" normalizeH="0" baseline="0">
              <a:ln>
                <a:noFill/>
              </a:ln>
              <a:solidFill>
                <a:schemeClr val="bg1"/>
              </a:solidFill>
              <a:effectLst/>
              <a:latin typeface="Gill Sans MT" charset="0"/>
              <a:ea typeface="ＭＳ Ｐゴシック" charset="0"/>
              <a:cs typeface="ＭＳ Ｐゴシック" charset="0"/>
            </a:endParaRPr>
          </a:p>
        </p:txBody>
      </p:sp>
      <p:sp>
        <p:nvSpPr>
          <p:cNvPr id="6" name="Rectangle 5"/>
          <p:cNvSpPr/>
          <p:nvPr/>
        </p:nvSpPr>
        <p:spPr bwMode="auto">
          <a:xfrm>
            <a:off x="6588224" y="188640"/>
            <a:ext cx="936104" cy="2664296"/>
          </a:xfrm>
          <a:prstGeom prst="rect">
            <a:avLst/>
          </a:prstGeom>
          <a:solidFill>
            <a:schemeClr val="bg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400" b="0" i="0" u="none" strike="noStrike" cap="none" normalizeH="0" baseline="0">
              <a:ln>
                <a:noFill/>
              </a:ln>
              <a:solidFill>
                <a:schemeClr val="bg1"/>
              </a:solidFill>
              <a:effectLst/>
              <a:latin typeface="Gill Sans MT" charset="0"/>
              <a:ea typeface="ＭＳ Ｐゴシック" charset="0"/>
              <a:cs typeface="ＭＳ Ｐゴシック" charset="0"/>
            </a:endParaRPr>
          </a:p>
        </p:txBody>
      </p:sp>
      <p:sp>
        <p:nvSpPr>
          <p:cNvPr id="7" name="Rectangle 6"/>
          <p:cNvSpPr/>
          <p:nvPr/>
        </p:nvSpPr>
        <p:spPr bwMode="auto">
          <a:xfrm>
            <a:off x="6444208" y="1628800"/>
            <a:ext cx="588053" cy="2411877"/>
          </a:xfrm>
          <a:prstGeom prst="rect">
            <a:avLst/>
          </a:prstGeom>
          <a:solidFill>
            <a:schemeClr val="bg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400" b="0" i="0" u="none" strike="noStrike" cap="none" normalizeH="0" baseline="0">
              <a:ln>
                <a:noFill/>
              </a:ln>
              <a:solidFill>
                <a:schemeClr val="bg1"/>
              </a:solidFill>
              <a:effectLst/>
              <a:latin typeface="Gill Sans MT" charset="0"/>
              <a:ea typeface="ＭＳ Ｐゴシック" charset="0"/>
              <a:cs typeface="ＭＳ Ｐゴシック" charset="0"/>
            </a:endParaRPr>
          </a:p>
        </p:txBody>
      </p:sp>
      <p:sp>
        <p:nvSpPr>
          <p:cNvPr id="8" name="Rectangle 7"/>
          <p:cNvSpPr/>
          <p:nvPr/>
        </p:nvSpPr>
        <p:spPr bwMode="auto">
          <a:xfrm>
            <a:off x="5940152" y="1196752"/>
            <a:ext cx="588053" cy="1979829"/>
          </a:xfrm>
          <a:prstGeom prst="rect">
            <a:avLst/>
          </a:prstGeom>
          <a:solidFill>
            <a:schemeClr val="bg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400" b="0" i="0" u="none" strike="noStrike" cap="none" normalizeH="0" baseline="0">
              <a:ln>
                <a:noFill/>
              </a:ln>
              <a:solidFill>
                <a:schemeClr val="bg1"/>
              </a:solidFill>
              <a:effectLst/>
              <a:latin typeface="Gill Sans MT" charset="0"/>
              <a:ea typeface="ＭＳ Ｐゴシック" charset="0"/>
              <a:cs typeface="ＭＳ Ｐゴシック" charset="0"/>
            </a:endParaRPr>
          </a:p>
        </p:txBody>
      </p:sp>
      <p:sp>
        <p:nvSpPr>
          <p:cNvPr id="15" name="Rectangle 14"/>
          <p:cNvSpPr/>
          <p:nvPr/>
        </p:nvSpPr>
        <p:spPr bwMode="auto">
          <a:xfrm>
            <a:off x="5940152" y="1781200"/>
            <a:ext cx="2664296" cy="4528120"/>
          </a:xfrm>
          <a:prstGeom prst="rect">
            <a:avLst/>
          </a:prstGeom>
          <a:solidFill>
            <a:schemeClr val="bg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400" b="0" i="0" u="none" strike="noStrike" cap="none" normalizeH="0" baseline="0">
              <a:ln>
                <a:noFill/>
              </a:ln>
              <a:solidFill>
                <a:schemeClr val="bg1"/>
              </a:solidFill>
              <a:effectLst/>
              <a:latin typeface="Gill Sans MT" charset="0"/>
              <a:ea typeface="ＭＳ Ｐゴシック" charset="0"/>
              <a:cs typeface="ＭＳ Ｐゴシック" charset="0"/>
            </a:endParaRPr>
          </a:p>
        </p:txBody>
      </p:sp>
      <p:sp>
        <p:nvSpPr>
          <p:cNvPr id="16" name="Rectangle 1"/>
          <p:cNvSpPr>
            <a:spLocks noChangeArrowheads="1"/>
          </p:cNvSpPr>
          <p:nvPr/>
        </p:nvSpPr>
        <p:spPr bwMode="auto">
          <a:xfrm>
            <a:off x="533400" y="0"/>
            <a:ext cx="8431088" cy="53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6800" rIns="90000" bIns="46800" anchor="ctr"/>
          <a:lstStyle/>
          <a:p>
            <a:pP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2000" dirty="0" smtClean="0">
                <a:solidFill>
                  <a:srgbClr val="FF6600"/>
                </a:solidFill>
              </a:rPr>
              <a:t>Water flowing into Melbourne’s reservoirs 1912–2006 (GL/y)</a:t>
            </a:r>
            <a:endParaRPr lang="en-US" sz="2000" dirty="0">
              <a:solidFill>
                <a:srgbClr val="FF6600"/>
              </a:solidFill>
            </a:endParaRPr>
          </a:p>
        </p:txBody>
      </p:sp>
      <p:sp>
        <p:nvSpPr>
          <p:cNvPr id="17" name="Line 2"/>
          <p:cNvSpPr>
            <a:spLocks noChangeShapeType="1"/>
          </p:cNvSpPr>
          <p:nvPr/>
        </p:nvSpPr>
        <p:spPr bwMode="auto">
          <a:xfrm>
            <a:off x="609600" y="457200"/>
            <a:ext cx="8534400" cy="1588"/>
          </a:xfrm>
          <a:prstGeom prst="line">
            <a:avLst/>
          </a:prstGeom>
          <a:noFill/>
          <a:ln w="19080">
            <a:solidFill>
              <a:srgbClr val="CCCCCC"/>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10" name="Rectangle 9"/>
          <p:cNvSpPr/>
          <p:nvPr/>
        </p:nvSpPr>
        <p:spPr bwMode="auto">
          <a:xfrm>
            <a:off x="1043608" y="1772816"/>
            <a:ext cx="4752528" cy="415280"/>
          </a:xfrm>
          <a:prstGeom prst="rect">
            <a:avLst/>
          </a:prstGeom>
          <a:solidFill>
            <a:schemeClr val="bg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400" b="0" i="0" u="none" strike="noStrike" cap="none" normalizeH="0" baseline="0" dirty="0">
              <a:ln>
                <a:noFill/>
              </a:ln>
              <a:solidFill>
                <a:schemeClr val="bg1"/>
              </a:solidFill>
              <a:effectLst/>
              <a:latin typeface="Gill Sans MT" charset="0"/>
              <a:ea typeface="ＭＳ Ｐゴシック" charset="0"/>
              <a:cs typeface="ＭＳ Ｐゴシック" charset="0"/>
            </a:endParaRPr>
          </a:p>
        </p:txBody>
      </p:sp>
      <p:sp>
        <p:nvSpPr>
          <p:cNvPr id="3" name="TextBox 2"/>
          <p:cNvSpPr txBox="1"/>
          <p:nvPr/>
        </p:nvSpPr>
        <p:spPr>
          <a:xfrm>
            <a:off x="2915816" y="6021288"/>
            <a:ext cx="599243" cy="338554"/>
          </a:xfrm>
          <a:prstGeom prst="rect">
            <a:avLst/>
          </a:prstGeom>
          <a:noFill/>
        </p:spPr>
        <p:txBody>
          <a:bodyPr wrap="none" rtlCol="0">
            <a:spAutoFit/>
          </a:bodyPr>
          <a:lstStyle/>
          <a:p>
            <a:r>
              <a:rPr lang="en-US" sz="1600" dirty="0" smtClean="0">
                <a:latin typeface="Arial"/>
                <a:cs typeface="Arial"/>
              </a:rPr>
              <a:t>Year</a:t>
            </a:r>
            <a:endParaRPr lang="en-US" sz="1600" dirty="0">
              <a:latin typeface="Arial"/>
              <a:cs typeface="Arial"/>
            </a:endParaRPr>
          </a:p>
        </p:txBody>
      </p:sp>
      <p:sp>
        <p:nvSpPr>
          <p:cNvPr id="18" name="TextBox 17"/>
          <p:cNvSpPr txBox="1"/>
          <p:nvPr/>
        </p:nvSpPr>
        <p:spPr>
          <a:xfrm rot="16200000">
            <a:off x="-599407" y="3719702"/>
            <a:ext cx="1496023" cy="338554"/>
          </a:xfrm>
          <a:prstGeom prst="rect">
            <a:avLst/>
          </a:prstGeom>
          <a:noFill/>
        </p:spPr>
        <p:txBody>
          <a:bodyPr wrap="none" rtlCol="0">
            <a:spAutoFit/>
          </a:bodyPr>
          <a:lstStyle/>
          <a:p>
            <a:r>
              <a:rPr lang="en-US" sz="1600" dirty="0" smtClean="0">
                <a:latin typeface="Arial"/>
                <a:cs typeface="Arial"/>
              </a:rPr>
              <a:t>Volume (GL/y)</a:t>
            </a:r>
            <a:endParaRPr lang="en-US" sz="1600" dirty="0">
              <a:latin typeface="Arial"/>
              <a:cs typeface="Arial"/>
            </a:endParaRPr>
          </a:p>
        </p:txBody>
      </p:sp>
      <p:sp>
        <p:nvSpPr>
          <p:cNvPr id="4" name="TextBox 3"/>
          <p:cNvSpPr txBox="1"/>
          <p:nvPr/>
        </p:nvSpPr>
        <p:spPr>
          <a:xfrm>
            <a:off x="539552" y="404664"/>
            <a:ext cx="7598955" cy="1569660"/>
          </a:xfrm>
          <a:prstGeom prst="rect">
            <a:avLst/>
          </a:prstGeom>
          <a:noFill/>
        </p:spPr>
        <p:txBody>
          <a:bodyPr wrap="none" rtlCol="0">
            <a:spAutoFit/>
          </a:bodyPr>
          <a:lstStyle/>
          <a:p>
            <a:r>
              <a:rPr lang="en-US" dirty="0" smtClean="0"/>
              <a:t>Feasibility studies commissioned for potential augmentation</a:t>
            </a:r>
          </a:p>
          <a:p>
            <a:pPr marL="342900" indent="-342900">
              <a:buFont typeface="Arial"/>
              <a:buChar char="•"/>
            </a:pPr>
            <a:r>
              <a:rPr lang="en-US" dirty="0" smtClean="0"/>
              <a:t>100 GL of recycled wastewater from ETP to </a:t>
            </a:r>
            <a:r>
              <a:rPr lang="en-US" dirty="0" err="1" smtClean="0"/>
              <a:t>Cardinia</a:t>
            </a:r>
            <a:endParaRPr lang="en-US" dirty="0" smtClean="0"/>
          </a:p>
          <a:p>
            <a:pPr marL="342900" indent="-342900">
              <a:buFont typeface="Arial"/>
              <a:buChar char="•"/>
            </a:pPr>
            <a:r>
              <a:rPr lang="en-US" dirty="0" smtClean="0"/>
              <a:t>Extraction from Yarra River at Collingwood</a:t>
            </a:r>
          </a:p>
          <a:p>
            <a:pPr marL="342900" indent="-342900">
              <a:buFont typeface="Arial"/>
              <a:buChar char="•"/>
            </a:pPr>
            <a:r>
              <a:rPr lang="en-US" dirty="0"/>
              <a:t>Desalination </a:t>
            </a:r>
            <a:r>
              <a:rPr lang="en-US" dirty="0" smtClean="0"/>
              <a:t>plant</a:t>
            </a:r>
            <a:endParaRPr lang="en-US" dirty="0"/>
          </a:p>
        </p:txBody>
      </p:sp>
      <p:sp>
        <p:nvSpPr>
          <p:cNvPr id="9" name="TextBox 8"/>
          <p:cNvSpPr txBox="1"/>
          <p:nvPr/>
        </p:nvSpPr>
        <p:spPr>
          <a:xfrm rot="21032760">
            <a:off x="1937184" y="5112072"/>
            <a:ext cx="1242347" cy="461665"/>
          </a:xfrm>
          <a:prstGeom prst="rect">
            <a:avLst/>
          </a:prstGeom>
          <a:noFill/>
        </p:spPr>
        <p:txBody>
          <a:bodyPr wrap="none" rtlCol="0">
            <a:spAutoFit/>
          </a:bodyPr>
          <a:lstStyle/>
          <a:p>
            <a:r>
              <a:rPr lang="en-US" dirty="0" smtClean="0"/>
              <a:t>Demand</a:t>
            </a:r>
            <a:endParaRPr lang="en-US" dirty="0"/>
          </a:p>
        </p:txBody>
      </p:sp>
      <p:pic>
        <p:nvPicPr>
          <p:cNvPr id="28" name="Picture 27" descr="Melbourne water projected demand and inflow to 2050.tif"/>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940152" y="4027424"/>
            <a:ext cx="3739896" cy="2212848"/>
          </a:xfrm>
          <a:prstGeom prst="rect">
            <a:avLst/>
          </a:prstGeom>
        </p:spPr>
      </p:pic>
      <p:sp>
        <p:nvSpPr>
          <p:cNvPr id="14" name="TextBox 13"/>
          <p:cNvSpPr txBox="1"/>
          <p:nvPr/>
        </p:nvSpPr>
        <p:spPr>
          <a:xfrm rot="21132442">
            <a:off x="7036082" y="4180368"/>
            <a:ext cx="1546717" cy="338554"/>
          </a:xfrm>
          <a:prstGeom prst="rect">
            <a:avLst/>
          </a:prstGeom>
          <a:noFill/>
        </p:spPr>
        <p:txBody>
          <a:bodyPr wrap="none" rtlCol="0">
            <a:spAutoFit/>
          </a:bodyPr>
          <a:lstStyle/>
          <a:p>
            <a:r>
              <a:rPr lang="en-US" sz="1600" dirty="0" smtClean="0"/>
              <a:t>1990s </a:t>
            </a:r>
            <a:r>
              <a:rPr lang="en-US" sz="1600" dirty="0" err="1" smtClean="0"/>
              <a:t>behaviour</a:t>
            </a:r>
            <a:endParaRPr lang="en-US" sz="1600" dirty="0"/>
          </a:p>
        </p:txBody>
      </p:sp>
      <p:sp>
        <p:nvSpPr>
          <p:cNvPr id="22" name="TextBox 21"/>
          <p:cNvSpPr txBox="1"/>
          <p:nvPr/>
        </p:nvSpPr>
        <p:spPr>
          <a:xfrm rot="21275268">
            <a:off x="7104799" y="4581308"/>
            <a:ext cx="1546717" cy="338554"/>
          </a:xfrm>
          <a:prstGeom prst="rect">
            <a:avLst/>
          </a:prstGeom>
          <a:noFill/>
        </p:spPr>
        <p:txBody>
          <a:bodyPr wrap="none" rtlCol="0">
            <a:spAutoFit/>
          </a:bodyPr>
          <a:lstStyle/>
          <a:p>
            <a:r>
              <a:rPr lang="en-US" sz="1600" dirty="0" smtClean="0"/>
              <a:t>2000s </a:t>
            </a:r>
            <a:r>
              <a:rPr lang="en-US" sz="1600" dirty="0" err="1" smtClean="0"/>
              <a:t>behaviour</a:t>
            </a:r>
            <a:endParaRPr lang="en-US" sz="1600" dirty="0"/>
          </a:p>
        </p:txBody>
      </p:sp>
      <p:cxnSp>
        <p:nvCxnSpPr>
          <p:cNvPr id="25" name="Straight Connector 24"/>
          <p:cNvCxnSpPr/>
          <p:nvPr/>
        </p:nvCxnSpPr>
        <p:spPr bwMode="auto">
          <a:xfrm>
            <a:off x="5292080" y="4365104"/>
            <a:ext cx="720080" cy="0"/>
          </a:xfrm>
          <a:prstGeom prst="line">
            <a:avLst/>
          </a:prstGeom>
          <a:solidFill>
            <a:schemeClr val="accent1"/>
          </a:solidFill>
          <a:ln w="12700" cap="flat" cmpd="sng" algn="ctr">
            <a:solidFill>
              <a:srgbClr val="00A884"/>
            </a:solidFill>
            <a:prstDash val="solid"/>
            <a:round/>
            <a:headEnd type="none" w="med" len="med"/>
            <a:tailEnd type="none" w="med" len="med"/>
          </a:ln>
          <a:effectLst/>
        </p:spPr>
      </p:cxnSp>
      <p:sp>
        <p:nvSpPr>
          <p:cNvPr id="20" name="TextBox 19"/>
          <p:cNvSpPr txBox="1"/>
          <p:nvPr/>
        </p:nvSpPr>
        <p:spPr>
          <a:xfrm>
            <a:off x="4139952" y="4005064"/>
            <a:ext cx="3421329" cy="338554"/>
          </a:xfrm>
          <a:prstGeom prst="rect">
            <a:avLst/>
          </a:prstGeom>
          <a:noFill/>
        </p:spPr>
        <p:txBody>
          <a:bodyPr wrap="none" rtlCol="0">
            <a:spAutoFit/>
          </a:bodyPr>
          <a:lstStyle/>
          <a:p>
            <a:r>
              <a:rPr lang="en-US" sz="1600" dirty="0" smtClean="0">
                <a:solidFill>
                  <a:srgbClr val="00A884"/>
                </a:solidFill>
              </a:rPr>
              <a:t>Projected inflows with </a:t>
            </a:r>
            <a:r>
              <a:rPr lang="en-US" sz="1600" dirty="0" err="1" smtClean="0">
                <a:solidFill>
                  <a:srgbClr val="00A884"/>
                </a:solidFill>
              </a:rPr>
              <a:t>climated</a:t>
            </a:r>
            <a:r>
              <a:rPr lang="en-US" sz="1600" dirty="0" smtClean="0">
                <a:solidFill>
                  <a:srgbClr val="00A884"/>
                </a:solidFill>
              </a:rPr>
              <a:t> change</a:t>
            </a:r>
            <a:endParaRPr lang="en-US" sz="1600" dirty="0">
              <a:solidFill>
                <a:srgbClr val="00A884"/>
              </a:solidFill>
            </a:endParaRPr>
          </a:p>
        </p:txBody>
      </p:sp>
      <p:grpSp>
        <p:nvGrpSpPr>
          <p:cNvPr id="31" name="Group 30"/>
          <p:cNvGrpSpPr/>
          <p:nvPr/>
        </p:nvGrpSpPr>
        <p:grpSpPr>
          <a:xfrm>
            <a:off x="6732240" y="1484784"/>
            <a:ext cx="2304256" cy="936104"/>
            <a:chOff x="6732240" y="1628800"/>
            <a:chExt cx="2304256" cy="936104"/>
          </a:xfrm>
        </p:grpSpPr>
        <p:sp>
          <p:nvSpPr>
            <p:cNvPr id="13" name="Rounded Rectangular Callout 12"/>
            <p:cNvSpPr/>
            <p:nvPr/>
          </p:nvSpPr>
          <p:spPr bwMode="auto">
            <a:xfrm rot="10800000">
              <a:off x="6732240" y="1628800"/>
              <a:ext cx="2304256" cy="936104"/>
            </a:xfrm>
            <a:prstGeom prst="wedgeRoundRectCallout">
              <a:avLst>
                <a:gd name="adj1" fmla="val 60280"/>
                <a:gd name="adj2" fmla="val 82532"/>
                <a:gd name="adj3" fmla="val 16667"/>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a:ln>
                  <a:noFill/>
                </a:ln>
                <a:solidFill>
                  <a:schemeClr val="tx1"/>
                </a:solidFill>
                <a:effectLst/>
                <a:latin typeface="Gill Sans MT" charset="0"/>
                <a:ea typeface="ＭＳ Ｐゴシック" charset="-128"/>
                <a:cs typeface="ＭＳ Ｐゴシック" charset="-128"/>
              </a:endParaRPr>
            </a:p>
          </p:txBody>
        </p:sp>
        <p:sp>
          <p:nvSpPr>
            <p:cNvPr id="23" name="TextBox 22"/>
            <p:cNvSpPr txBox="1"/>
            <p:nvPr/>
          </p:nvSpPr>
          <p:spPr>
            <a:xfrm>
              <a:off x="6804248" y="1628800"/>
              <a:ext cx="2162296" cy="923330"/>
            </a:xfrm>
            <a:prstGeom prst="rect">
              <a:avLst/>
            </a:prstGeom>
            <a:noFill/>
          </p:spPr>
          <p:txBody>
            <a:bodyPr wrap="none" rtlCol="0">
              <a:spAutoFit/>
            </a:bodyPr>
            <a:lstStyle/>
            <a:p>
              <a:r>
                <a:rPr lang="en-US" sz="1800" dirty="0" smtClean="0"/>
                <a:t>Economic winner of </a:t>
              </a:r>
            </a:p>
            <a:p>
              <a:r>
                <a:rPr lang="en-US" sz="1800" dirty="0" smtClean="0"/>
                <a:t>the three.</a:t>
              </a:r>
            </a:p>
            <a:p>
              <a:r>
                <a:rPr lang="en-US" sz="1800" dirty="0" smtClean="0"/>
                <a:t>Politically unpalatable</a:t>
              </a:r>
              <a:endParaRPr lang="en-US" sz="1800" dirty="0"/>
            </a:p>
          </p:txBody>
        </p:sp>
      </p:grpSp>
      <p:grpSp>
        <p:nvGrpSpPr>
          <p:cNvPr id="24" name="Group 23"/>
          <p:cNvGrpSpPr/>
          <p:nvPr/>
        </p:nvGrpSpPr>
        <p:grpSpPr>
          <a:xfrm>
            <a:off x="4139952" y="1700808"/>
            <a:ext cx="2304256" cy="648072"/>
            <a:chOff x="3851920" y="1556792"/>
            <a:chExt cx="2304256" cy="648072"/>
          </a:xfrm>
        </p:grpSpPr>
        <p:sp>
          <p:nvSpPr>
            <p:cNvPr id="26" name="Rounded Rectangular Callout 25"/>
            <p:cNvSpPr/>
            <p:nvPr/>
          </p:nvSpPr>
          <p:spPr bwMode="auto">
            <a:xfrm rot="10800000">
              <a:off x="3851920" y="1556792"/>
              <a:ext cx="2304256" cy="648072"/>
            </a:xfrm>
            <a:prstGeom prst="wedgeRoundRectCallout">
              <a:avLst>
                <a:gd name="adj1" fmla="val 60280"/>
                <a:gd name="adj2" fmla="val 82532"/>
                <a:gd name="adj3" fmla="val 16667"/>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a:ln>
                  <a:noFill/>
                </a:ln>
                <a:solidFill>
                  <a:schemeClr val="tx1"/>
                </a:solidFill>
                <a:effectLst/>
                <a:latin typeface="Gill Sans MT" charset="0"/>
                <a:ea typeface="ＭＳ Ｐゴシック" charset="-128"/>
                <a:cs typeface="ＭＳ Ｐゴシック" charset="-128"/>
              </a:endParaRPr>
            </a:p>
          </p:txBody>
        </p:sp>
        <p:sp>
          <p:nvSpPr>
            <p:cNvPr id="27" name="TextBox 26"/>
            <p:cNvSpPr txBox="1"/>
            <p:nvPr/>
          </p:nvSpPr>
          <p:spPr>
            <a:xfrm>
              <a:off x="3923928" y="1556792"/>
              <a:ext cx="1843323" cy="646331"/>
            </a:xfrm>
            <a:prstGeom prst="rect">
              <a:avLst/>
            </a:prstGeom>
            <a:noFill/>
          </p:spPr>
          <p:txBody>
            <a:bodyPr wrap="none" rtlCol="0">
              <a:spAutoFit/>
            </a:bodyPr>
            <a:lstStyle/>
            <a:p>
              <a:r>
                <a:rPr lang="en-US" sz="1800" dirty="0" smtClean="0"/>
                <a:t>Not economically </a:t>
              </a:r>
            </a:p>
            <a:p>
              <a:r>
                <a:rPr lang="en-US" sz="1800" dirty="0" smtClean="0"/>
                <a:t>viable</a:t>
              </a:r>
              <a:endParaRPr lang="en-US" sz="1800" dirty="0"/>
            </a:p>
          </p:txBody>
        </p:sp>
      </p:grpSp>
      <p:grpSp>
        <p:nvGrpSpPr>
          <p:cNvPr id="32" name="Group 31"/>
          <p:cNvGrpSpPr/>
          <p:nvPr/>
        </p:nvGrpSpPr>
        <p:grpSpPr>
          <a:xfrm>
            <a:off x="3347864" y="2348880"/>
            <a:ext cx="3312368" cy="1512168"/>
            <a:chOff x="3347864" y="2348880"/>
            <a:chExt cx="3312368" cy="1512168"/>
          </a:xfrm>
        </p:grpSpPr>
        <p:sp>
          <p:nvSpPr>
            <p:cNvPr id="29" name="Rounded Rectangular Callout 28"/>
            <p:cNvSpPr/>
            <p:nvPr/>
          </p:nvSpPr>
          <p:spPr bwMode="auto">
            <a:xfrm rot="10800000">
              <a:off x="3347864" y="2348880"/>
              <a:ext cx="3240360" cy="1512168"/>
            </a:xfrm>
            <a:prstGeom prst="wedgeRoundRectCallout">
              <a:avLst>
                <a:gd name="adj1" fmla="val 60280"/>
                <a:gd name="adj2" fmla="val 82532"/>
                <a:gd name="adj3" fmla="val 16667"/>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a:ln>
                  <a:noFill/>
                </a:ln>
                <a:solidFill>
                  <a:schemeClr val="tx1"/>
                </a:solidFill>
                <a:effectLst/>
                <a:latin typeface="Gill Sans MT" charset="0"/>
                <a:ea typeface="ＭＳ Ｐゴシック" charset="-128"/>
                <a:cs typeface="ＭＳ Ｐゴシック" charset="-128"/>
              </a:endParaRPr>
            </a:p>
          </p:txBody>
        </p:sp>
        <p:sp>
          <p:nvSpPr>
            <p:cNvPr id="30" name="TextBox 29"/>
            <p:cNvSpPr txBox="1"/>
            <p:nvPr/>
          </p:nvSpPr>
          <p:spPr>
            <a:xfrm>
              <a:off x="3635896" y="2420888"/>
              <a:ext cx="3024336" cy="1200329"/>
            </a:xfrm>
            <a:prstGeom prst="rect">
              <a:avLst/>
            </a:prstGeom>
            <a:noFill/>
          </p:spPr>
          <p:txBody>
            <a:bodyPr wrap="square" rtlCol="0">
              <a:spAutoFit/>
            </a:bodyPr>
            <a:lstStyle/>
            <a:p>
              <a:r>
                <a:rPr lang="en-US" sz="1800" dirty="0" smtClean="0"/>
                <a:t>Most expensive,</a:t>
              </a:r>
            </a:p>
            <a:p>
              <a:r>
                <a:rPr lang="en-US" sz="1800" dirty="0" smtClean="0"/>
                <a:t>Most energy intensive</a:t>
              </a:r>
            </a:p>
            <a:p>
              <a:r>
                <a:rPr lang="en-US" sz="1800" dirty="0" smtClean="0"/>
                <a:t>But perceived as most </a:t>
              </a:r>
            </a:p>
            <a:p>
              <a:r>
                <a:rPr lang="en-US" sz="1800" dirty="0" smtClean="0"/>
                <a:t>certain (climate independent)</a:t>
              </a:r>
              <a:endParaRPr lang="en-US" sz="1800" dirty="0"/>
            </a:p>
          </p:txBody>
        </p:sp>
      </p:grpSp>
    </p:spTree>
    <p:extLst>
      <p:ext uri="{BB962C8B-B14F-4D97-AF65-F5344CB8AC3E}">
        <p14:creationId xmlns:p14="http://schemas.microsoft.com/office/powerpoint/2010/main" val="246334020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subTnLst>
                                    <p:set>
                                      <p:cBhvr override="childStyle">
                                        <p:cTn dur="1" fill="hold" display="0" masterRel="nextClick" afterEffect="1"/>
                                        <p:tgtEl>
                                          <p:spTgt spid="31"/>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subTnLst>
                                    <p:set>
                                      <p:cBhvr override="childStyle">
                                        <p:cTn dur="1" fill="hold" display="0" masterRel="nextClick" afterEffect="1"/>
                                        <p:tgtEl>
                                          <p:spTgt spid="24"/>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Gill Sans MT"/>
        <a:ea typeface="Osaka"/>
        <a:cs typeface="Osaka"/>
      </a:majorFont>
      <a:minorFont>
        <a:latin typeface="Gill Sans MT"/>
        <a:ea typeface="Osaka"/>
        <a:cs typeface="Osaka"/>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Gill Sans MT" charset="0"/>
            <a:ea typeface="ＭＳ Ｐゴシック" charset="-128"/>
            <a:cs typeface="ＭＳ Ｐゴシック"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Gill Sans MT" charset="0"/>
            <a:ea typeface="ＭＳ Ｐゴシック" charset="-128"/>
            <a:cs typeface="ＭＳ Ｐゴシック"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abp22966:Applications:Microsoft Office 2004:Templates:Presentations:Designs:Blank Presentation</Template>
  <TotalTime>26226</TotalTime>
  <Words>1983</Words>
  <Application>Microsoft Macintosh PowerPoint</Application>
  <PresentationFormat>On-screen Show (4:3)</PresentationFormat>
  <Paragraphs>248</Paragraphs>
  <Slides>34</Slides>
  <Notes>12</Notes>
  <HiddenSlides>0</HiddenSlides>
  <MMClips>0</MMClips>
  <ScaleCrop>false</ScaleCrop>
  <HeadingPairs>
    <vt:vector size="4" baseType="variant">
      <vt:variant>
        <vt:lpstr>Theme</vt:lpstr>
      </vt:variant>
      <vt:variant>
        <vt:i4>1</vt:i4>
      </vt:variant>
      <vt:variant>
        <vt:lpstr>Slide Titles</vt:lpstr>
      </vt:variant>
      <vt:variant>
        <vt:i4>34</vt:i4>
      </vt:variant>
    </vt:vector>
  </HeadingPairs>
  <TitlesOfParts>
    <vt:vector size="35" baseType="lpstr">
      <vt:lpstr>Blank Presentation</vt:lpstr>
      <vt:lpstr>Water crisis?  What water crisis?  Water supply options for a growing Melbourne  after the Millennium Drought</vt:lpstr>
      <vt:lpstr>Outline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curious turn for water policy in 2006 </vt:lpstr>
      <vt:lpstr>PowerPoint Presentation</vt:lpstr>
      <vt:lpstr>PowerPoint Presentation</vt:lpstr>
      <vt:lpstr>PowerPoint Presentation</vt:lpstr>
      <vt:lpstr>Primary urban water challenges no matter where you are…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Volume reduction and infiltration restoration increasingly difficult at larger scales</vt:lpstr>
      <vt:lpstr>PowerPoint Presentation</vt:lpstr>
      <vt:lpstr>PowerPoint Presentation</vt:lpstr>
      <vt:lpstr>PowerPoint Presentation</vt:lpstr>
      <vt:lpstr>PowerPoint Presentation</vt:lpstr>
      <vt:lpstr>Is it possible?</vt:lpstr>
    </vt:vector>
  </TitlesOfParts>
  <Company>abp</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Urban Environments</dc:title>
  <dc:creator>abp</dc:creator>
  <cp:lastModifiedBy>Brian Robert</cp:lastModifiedBy>
  <cp:revision>365</cp:revision>
  <cp:lastPrinted>2008-07-28T01:08:52Z</cp:lastPrinted>
  <dcterms:created xsi:type="dcterms:W3CDTF">2010-11-10T21:55:53Z</dcterms:created>
  <dcterms:modified xsi:type="dcterms:W3CDTF">2016-05-20T00:34:23Z</dcterms:modified>
</cp:coreProperties>
</file>